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85" r:id="rId5"/>
    <p:sldId id="263" r:id="rId6"/>
    <p:sldId id="264" r:id="rId7"/>
    <p:sldId id="278" r:id="rId8"/>
    <p:sldId id="279" r:id="rId9"/>
    <p:sldId id="280" r:id="rId10"/>
    <p:sldId id="295" r:id="rId11"/>
    <p:sldId id="276" r:id="rId12"/>
    <p:sldId id="286" r:id="rId13"/>
    <p:sldId id="259" r:id="rId14"/>
    <p:sldId id="296" r:id="rId15"/>
    <p:sldId id="298" r:id="rId16"/>
    <p:sldId id="299" r:id="rId17"/>
    <p:sldId id="297" r:id="rId18"/>
    <p:sldId id="281" r:id="rId19"/>
    <p:sldId id="282" r:id="rId20"/>
    <p:sldId id="284" r:id="rId21"/>
    <p:sldId id="267" r:id="rId22"/>
    <p:sldId id="283" r:id="rId23"/>
    <p:sldId id="268" r:id="rId24"/>
    <p:sldId id="269" r:id="rId25"/>
    <p:sldId id="270" r:id="rId26"/>
    <p:sldId id="271" r:id="rId27"/>
    <p:sldId id="272" r:id="rId28"/>
    <p:sldId id="288" r:id="rId29"/>
    <p:sldId id="289" r:id="rId30"/>
    <p:sldId id="290" r:id="rId31"/>
    <p:sldId id="291" r:id="rId32"/>
    <p:sldId id="273" r:id="rId33"/>
    <p:sldId id="292" r:id="rId34"/>
    <p:sldId id="293" r:id="rId35"/>
    <p:sldId id="274" r:id="rId3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45" Type="http://schemas.openxmlformats.org/officeDocument/2006/relationships/customXml" Target="../customXml/item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4B77ED-89ED-F0A5-4085-8BE6DC05FC4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960F0DB-E597-FA60-1EB9-3940BF8E69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ABDFF06-1C5A-08BD-ACDB-5476C44DE5E1}"/>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5" name="Alatunnisteen paikkamerkki 4">
            <a:extLst>
              <a:ext uri="{FF2B5EF4-FFF2-40B4-BE49-F238E27FC236}">
                <a16:creationId xmlns:a16="http://schemas.microsoft.com/office/drawing/2014/main" id="{B0CF1FDA-1BCE-1C08-3787-7EB3B7D8DD7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3A2A950-C401-B802-3447-6CF1FF234C4C}"/>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749295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99C614-FE41-8AEF-056D-E1F1969D9AF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1F956E2-706A-5988-A9D4-95305F25D2C7}"/>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45F96FB-41F3-01AF-373D-228668EF45BB}"/>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5" name="Alatunnisteen paikkamerkki 4">
            <a:extLst>
              <a:ext uri="{FF2B5EF4-FFF2-40B4-BE49-F238E27FC236}">
                <a16:creationId xmlns:a16="http://schemas.microsoft.com/office/drawing/2014/main" id="{6F913E65-E862-5BD3-F4B5-D53BA7DFCB1E}"/>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9741D30-0D08-4058-7E35-0A17354C1BF0}"/>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205559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B424961-07AF-ABEF-918F-1F196C2EE70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BAFFA5E3-34A4-7590-EBAD-AC736D23823A}"/>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6672D43-0768-EC43-F45F-03FC77F1E209}"/>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5" name="Alatunnisteen paikkamerkki 4">
            <a:extLst>
              <a:ext uri="{FF2B5EF4-FFF2-40B4-BE49-F238E27FC236}">
                <a16:creationId xmlns:a16="http://schemas.microsoft.com/office/drawing/2014/main" id="{1C9FA77E-74B1-4CF7-8688-949EEF68561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556C806-F0CD-3D9A-C860-49C344E79D44}"/>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2717011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Väliotsikko 1">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632" y="0"/>
            <a:ext cx="12192000" cy="6858000"/>
          </a:xfrm>
          <a:prstGeom prst="rect">
            <a:avLst/>
          </a:prstGeom>
        </p:spPr>
      </p:pic>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635540" y="3017530"/>
            <a:ext cx="10953345" cy="616539"/>
          </a:xfrm>
          <a:prstGeom prst="rect">
            <a:avLst/>
          </a:prstGeom>
        </p:spPr>
        <p:txBody>
          <a:bodyPr/>
          <a:lstStyle>
            <a:lvl1pPr algn="ctr">
              <a:lnSpc>
                <a:spcPts val="4500"/>
              </a:lnSpc>
              <a:defRPr sz="5000" kern="1000" spc="-100" baseline="0">
                <a:solidFill>
                  <a:schemeClr val="bg1"/>
                </a:solidFill>
              </a:defRPr>
            </a:lvl1pPr>
          </a:lstStyle>
          <a:p>
            <a:r>
              <a:rPr lang="fi-FI" err="1"/>
              <a:t>Presentaation</a:t>
            </a:r>
            <a:r>
              <a:rPr lang="fi-FI"/>
              <a:t> väliotsikko</a:t>
            </a:r>
          </a:p>
        </p:txBody>
      </p:sp>
      <p:pic>
        <p:nvPicPr>
          <p:cNvPr id="7" name="Logo">
            <a:extLst>
              <a:ext uri="{FF2B5EF4-FFF2-40B4-BE49-F238E27FC236}">
                <a16:creationId xmlns:a16="http://schemas.microsoft.com/office/drawing/2014/main" id="{AD7F763A-A9A8-4FD9-B2F4-5F80AF03E9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3803" y="6079346"/>
            <a:ext cx="1291192" cy="391854"/>
          </a:xfrm>
          <a:prstGeom prst="rect">
            <a:avLst/>
          </a:prstGeom>
        </p:spPr>
      </p:pic>
      <p:sp>
        <p:nvSpPr>
          <p:cNvPr id="10" name="Alaotsikko">
            <a:extLst>
              <a:ext uri="{FF2B5EF4-FFF2-40B4-BE49-F238E27FC236}">
                <a16:creationId xmlns:a16="http://schemas.microsoft.com/office/drawing/2014/main" id="{22C9BCD9-A0AE-4698-A214-209BFA705907}"/>
              </a:ext>
            </a:extLst>
          </p:cNvPr>
          <p:cNvSpPr>
            <a:spLocks noGrp="1"/>
          </p:cNvSpPr>
          <p:nvPr>
            <p:ph type="body" sz="quarter" idx="11" hasCustomPrompt="1"/>
          </p:nvPr>
        </p:nvSpPr>
        <p:spPr>
          <a:xfrm>
            <a:off x="635540" y="3605822"/>
            <a:ext cx="10953345" cy="881871"/>
          </a:xfrm>
          <a:prstGeom prst="rect">
            <a:avLst/>
          </a:prstGeom>
        </p:spPr>
        <p:txBody>
          <a:bodyPr/>
          <a:lstStyle>
            <a:lvl1pPr marL="0" indent="0" algn="ctr">
              <a:spcBef>
                <a:spcPts val="0"/>
              </a:spcBef>
              <a:buFontTx/>
              <a:buNone/>
              <a:defRPr sz="1750">
                <a:solidFill>
                  <a:schemeClr val="bg1"/>
                </a:solidFill>
                <a:latin typeface="Montserrat SemiBold" panose="00000700000000000000" pitchFamily="2" charset="0"/>
              </a:defRPr>
            </a:lvl1pPr>
          </a:lstStyle>
          <a:p>
            <a:pPr lvl="0"/>
            <a:r>
              <a:rPr lang="fi-FI"/>
              <a:t>Tähän voi halutessaan kirjoittaa alaotsikon, jossa voi olla paljonkin tekstiä,</a:t>
            </a:r>
          </a:p>
          <a:p>
            <a:pPr lvl="0"/>
            <a:r>
              <a:rPr lang="fi-FI"/>
              <a:t>jopa kolmen rivin ja usean lauseen verran. </a:t>
            </a:r>
            <a:r>
              <a:rPr lang="fi-FI" err="1"/>
              <a:t>Lorem</a:t>
            </a:r>
            <a:r>
              <a:rPr lang="fi-FI"/>
              <a:t> </a:t>
            </a:r>
            <a:r>
              <a:rPr lang="fi-FI" err="1"/>
              <a:t>ipsum</a:t>
            </a:r>
            <a:r>
              <a:rPr lang="fi-FI"/>
              <a:t> </a:t>
            </a:r>
            <a:r>
              <a:rPr lang="fi-FI" err="1"/>
              <a:t>dolor</a:t>
            </a:r>
            <a:r>
              <a:rPr lang="fi-FI"/>
              <a:t> </a:t>
            </a:r>
            <a:r>
              <a:rPr lang="fi-FI" err="1"/>
              <a:t>amet</a:t>
            </a:r>
            <a:r>
              <a:rPr lang="fi-FI"/>
              <a:t>.</a:t>
            </a:r>
          </a:p>
          <a:p>
            <a:pPr lvl="0"/>
            <a:r>
              <a:rPr lang="fi-FI" err="1"/>
              <a:t>Lorem</a:t>
            </a:r>
            <a:r>
              <a:rPr lang="fi-FI"/>
              <a:t> </a:t>
            </a:r>
            <a:r>
              <a:rPr lang="fi-FI" err="1"/>
              <a:t>ipsum</a:t>
            </a:r>
            <a:r>
              <a:rPr lang="fi-FI"/>
              <a:t> </a:t>
            </a:r>
            <a:r>
              <a:rPr lang="fi-FI" err="1"/>
              <a:t>dolor</a:t>
            </a:r>
            <a:r>
              <a:rPr lang="fi-FI"/>
              <a:t> </a:t>
            </a:r>
            <a:r>
              <a:rPr lang="fi-FI" err="1"/>
              <a:t>sit</a:t>
            </a:r>
            <a:r>
              <a:rPr lang="fi-FI"/>
              <a:t> </a:t>
            </a:r>
            <a:r>
              <a:rPr lang="fi-FI" err="1"/>
              <a:t>amet</a:t>
            </a:r>
            <a:r>
              <a:rPr lang="fi-FI"/>
              <a:t>.</a:t>
            </a:r>
          </a:p>
        </p:txBody>
      </p:sp>
    </p:spTree>
    <p:extLst>
      <p:ext uri="{BB962C8B-B14F-4D97-AF65-F5344CB8AC3E}">
        <p14:creationId xmlns:p14="http://schemas.microsoft.com/office/powerpoint/2010/main" val="3945443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uvasivu + Leipäteksti 3">
    <p:spTree>
      <p:nvGrpSpPr>
        <p:cNvPr id="1" name=""/>
        <p:cNvGrpSpPr/>
        <p:nvPr/>
      </p:nvGrpSpPr>
      <p:grpSpPr>
        <a:xfrm>
          <a:off x="0" y="0"/>
          <a:ext cx="0" cy="0"/>
          <a:chOff x="0" y="0"/>
          <a:chExt cx="0" cy="0"/>
        </a:xfrm>
      </p:grpSpPr>
      <p:sp>
        <p:nvSpPr>
          <p:cNvPr id="12" name="Leipäteksti 1">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1746364"/>
            <a:ext cx="4854500" cy="3596060"/>
          </a:xfrm>
          <a:prstGeom prst="rect">
            <a:avLst/>
          </a:prstGeom>
        </p:spPr>
        <p:txBody>
          <a:bodyPr/>
          <a:lstStyle>
            <a:lvl1pPr marL="0" indent="0" algn="l">
              <a:spcBef>
                <a:spcPts val="0"/>
              </a:spcBef>
              <a:buFontTx/>
              <a:buNone/>
              <a:defRPr sz="1750" spc="0" baseline="0">
                <a:solidFill>
                  <a:srgbClr val="333333"/>
                </a:solidFill>
              </a:defRPr>
            </a:lvl1pPr>
            <a:lvl2pPr marL="742950" indent="-285750" algn="l">
              <a:buFont typeface="Arial" panose="020B0604020202020204" pitchFamily="34" charset="0"/>
              <a:buChar char="•"/>
              <a:defRPr sz="1600"/>
            </a:lvl2pPr>
            <a:lvl3pPr marL="1200150" indent="-285750" algn="l">
              <a:buFont typeface="Arial" panose="020B0604020202020204" pitchFamily="34" charset="0"/>
              <a:buChar char="•"/>
              <a:defRPr sz="1600"/>
            </a:lvl3pPr>
            <a:lvl4pPr marL="1657350" indent="-285750" algn="l">
              <a:buFont typeface="Arial" panose="020B0604020202020204" pitchFamily="34" charset="0"/>
              <a:buChar char="•"/>
              <a:defRPr sz="1600"/>
            </a:lvl4pPr>
            <a:lvl5pPr algn="l">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0"/>
            <a:br>
              <a:rPr lang="fi-FI"/>
            </a:br>
            <a:endParaRPr lang="fi-FI"/>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7" y="848506"/>
            <a:ext cx="4854501" cy="695086"/>
          </a:xfrm>
          <a:prstGeom prst="rect">
            <a:avLst/>
          </a:prstGeom>
        </p:spPr>
        <p:txBody>
          <a:bodyPr/>
          <a:lstStyle>
            <a:lvl1pPr algn="l">
              <a:lnSpc>
                <a:spcPts val="4500"/>
              </a:lnSpc>
              <a:defRPr sz="4000" kern="1000" spc="-100" baseline="0">
                <a:solidFill>
                  <a:srgbClr val="00A0BE"/>
                </a:solidFill>
              </a:defRPr>
            </a:lvl1pPr>
          </a:lstStyle>
          <a:p>
            <a:r>
              <a:rPr lang="fi-FI"/>
              <a:t>Pääotsikko</a:t>
            </a:r>
          </a:p>
        </p:txBody>
      </p:sp>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7722" y="0"/>
            <a:ext cx="6077760" cy="6695999"/>
          </a:xfrm>
          <a:prstGeom prst="rect">
            <a:avLst/>
          </a:prstGeom>
        </p:spPr>
      </p:pic>
    </p:spTree>
    <p:extLst>
      <p:ext uri="{BB962C8B-B14F-4D97-AF65-F5344CB8AC3E}">
        <p14:creationId xmlns:p14="http://schemas.microsoft.com/office/powerpoint/2010/main" val="356763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Otsikko + Leipäteksti">
    <p:spTree>
      <p:nvGrpSpPr>
        <p:cNvPr id="1" name=""/>
        <p:cNvGrpSpPr/>
        <p:nvPr/>
      </p:nvGrpSpPr>
      <p:grpSpPr>
        <a:xfrm>
          <a:off x="0" y="0"/>
          <a:ext cx="0" cy="0"/>
          <a:chOff x="0" y="0"/>
          <a:chExt cx="0" cy="0"/>
        </a:xfrm>
      </p:grpSpPr>
      <p:sp>
        <p:nvSpPr>
          <p:cNvPr id="18" name="Alaviiva">
            <a:extLst>
              <a:ext uri="{FF2B5EF4-FFF2-40B4-BE49-F238E27FC236}">
                <a16:creationId xmlns:a16="http://schemas.microsoft.com/office/drawing/2014/main" id="{59E74793-636D-44FA-9361-12828574C502}"/>
              </a:ext>
            </a:extLst>
          </p:cNvPr>
          <p:cNvSpPr/>
          <p:nvPr userDrawn="1"/>
        </p:nvSpPr>
        <p:spPr>
          <a:xfrm>
            <a:off x="0" y="6698167"/>
            <a:ext cx="12204000" cy="167268"/>
          </a:xfrm>
          <a:prstGeom prst="rect">
            <a:avLst/>
          </a:prstGeom>
          <a:solidFill>
            <a:srgbClr val="00A0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Logo">
            <a:extLst>
              <a:ext uri="{FF2B5EF4-FFF2-40B4-BE49-F238E27FC236}">
                <a16:creationId xmlns:a16="http://schemas.microsoft.com/office/drawing/2014/main" id="{8772310A-8AE9-4E5E-BFF1-7E6FFAE6194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83803" y="6096000"/>
            <a:ext cx="1291192" cy="387358"/>
          </a:xfrm>
          <a:prstGeom prst="rect">
            <a:avLst/>
          </a:prstGeom>
        </p:spPr>
      </p:pic>
      <p:sp>
        <p:nvSpPr>
          <p:cNvPr id="12" name="Leipäteksti">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2183307"/>
            <a:ext cx="10469672" cy="3697884"/>
          </a:xfrm>
          <a:prstGeom prst="rect">
            <a:avLst/>
          </a:prstGeom>
        </p:spPr>
        <p:txBody>
          <a:bodyPr>
            <a:normAutofit/>
          </a:bodyPr>
          <a:lstStyle>
            <a:lvl1pPr marL="285750" indent="-285750" algn="l">
              <a:lnSpc>
                <a:spcPct val="100000"/>
              </a:lnSpc>
              <a:spcBef>
                <a:spcPts val="0"/>
              </a:spcBef>
              <a:buFont typeface="Arial" panose="020B0604020202020204" pitchFamily="34" charset="0"/>
              <a:buChar char="•"/>
              <a:defRPr sz="2400" spc="0" baseline="0">
                <a:solidFill>
                  <a:srgbClr val="333333"/>
                </a:solidFill>
              </a:defRPr>
            </a:lvl1pPr>
            <a:lvl2pPr marL="800100" indent="-342900" algn="l">
              <a:lnSpc>
                <a:spcPct val="100000"/>
              </a:lnSpc>
              <a:buFont typeface="Arial" panose="020B0604020202020204" pitchFamily="34" charset="0"/>
              <a:buChar char="•"/>
              <a:defRPr sz="2000"/>
            </a:lvl2pPr>
            <a:lvl3pPr marL="1200150" indent="-285750" algn="l">
              <a:lnSpc>
                <a:spcPct val="100000"/>
              </a:lnSpc>
              <a:buFont typeface="Arial" panose="020B0604020202020204" pitchFamily="34" charset="0"/>
              <a:buChar char="•"/>
              <a:defRPr sz="1800"/>
            </a:lvl3pPr>
            <a:lvl4pPr marL="1657350" indent="-285750" algn="l">
              <a:lnSpc>
                <a:spcPct val="100000"/>
              </a:lnSpc>
              <a:buFont typeface="Arial" panose="020B0604020202020204" pitchFamily="34" charset="0"/>
              <a:buChar char="•"/>
              <a:defRPr sz="1600"/>
            </a:lvl4pPr>
            <a:lvl5pPr marL="2114550" indent="-285750" algn="l">
              <a:lnSpc>
                <a:spcPct val="100000"/>
              </a:lnSpc>
              <a:buFont typeface="Arial" panose="020B0604020202020204" pitchFamily="34" charset="0"/>
              <a:buChar char="•"/>
              <a:defRPr sz="14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0"/>
            <a:endParaRPr lang="fi-FI"/>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7" y="729165"/>
            <a:ext cx="10469672" cy="1003621"/>
          </a:xfrm>
          <a:prstGeom prst="rect">
            <a:avLst/>
          </a:prstGeom>
        </p:spPr>
        <p:txBody>
          <a:bodyPr anchor="ctr"/>
          <a:lstStyle>
            <a:lvl1pPr algn="l">
              <a:lnSpc>
                <a:spcPts val="4500"/>
              </a:lnSpc>
              <a:defRPr sz="4000" kern="1000" spc="-100" baseline="0">
                <a:solidFill>
                  <a:srgbClr val="00A0BE"/>
                </a:solidFill>
              </a:defRPr>
            </a:lvl1pPr>
          </a:lstStyle>
          <a:p>
            <a:r>
              <a:rPr lang="fi-FI"/>
              <a:t>Sivu ilman kuvaa. Pääotsikko.</a:t>
            </a:r>
          </a:p>
        </p:txBody>
      </p:sp>
    </p:spTree>
    <p:extLst>
      <p:ext uri="{BB962C8B-B14F-4D97-AF65-F5344CB8AC3E}">
        <p14:creationId xmlns:p14="http://schemas.microsoft.com/office/powerpoint/2010/main" val="1907904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Kuvasivu + Leipäteksti 5">
    <p:spTree>
      <p:nvGrpSpPr>
        <p:cNvPr id="1" name=""/>
        <p:cNvGrpSpPr/>
        <p:nvPr/>
      </p:nvGrpSpPr>
      <p:grpSpPr>
        <a:xfrm>
          <a:off x="0" y="0"/>
          <a:ext cx="0" cy="0"/>
          <a:chOff x="0" y="0"/>
          <a:chExt cx="0" cy="0"/>
        </a:xfrm>
      </p:grpSpPr>
      <p:sp>
        <p:nvSpPr>
          <p:cNvPr id="12" name="Leipäteksti 1">
            <a:extLst>
              <a:ext uri="{FF2B5EF4-FFF2-40B4-BE49-F238E27FC236}">
                <a16:creationId xmlns:a16="http://schemas.microsoft.com/office/drawing/2014/main" id="{D2B5453A-7A96-4A90-A68A-50A670D0C055}"/>
              </a:ext>
            </a:extLst>
          </p:cNvPr>
          <p:cNvSpPr>
            <a:spLocks noGrp="1"/>
          </p:cNvSpPr>
          <p:nvPr>
            <p:ph type="body" sz="quarter" idx="10"/>
          </p:nvPr>
        </p:nvSpPr>
        <p:spPr>
          <a:xfrm>
            <a:off x="862357" y="1746364"/>
            <a:ext cx="4854500" cy="3596060"/>
          </a:xfrm>
          <a:prstGeom prst="rect">
            <a:avLst/>
          </a:prstGeom>
        </p:spPr>
        <p:txBody>
          <a:bodyPr/>
          <a:lstStyle>
            <a:lvl1pPr marL="0" indent="0" algn="l">
              <a:spcBef>
                <a:spcPts val="0"/>
              </a:spcBef>
              <a:buFontTx/>
              <a:buNone/>
              <a:defRPr sz="1750" spc="0" baseline="0">
                <a:solidFill>
                  <a:srgbClr val="333333"/>
                </a:solidFill>
              </a:defRPr>
            </a:lvl1pPr>
            <a:lvl2pPr marL="742950" indent="-285750" algn="l">
              <a:buFont typeface="Arial" panose="020B0604020202020204" pitchFamily="34" charset="0"/>
              <a:buChar char="•"/>
              <a:defRPr sz="1600"/>
            </a:lvl2pPr>
            <a:lvl3pPr marL="1200150" indent="-285750" algn="l">
              <a:buFont typeface="Arial" panose="020B0604020202020204" pitchFamily="34" charset="0"/>
              <a:buChar char="•"/>
              <a:defRPr sz="1600"/>
            </a:lvl3pPr>
            <a:lvl4pPr marL="1657350" indent="-285750" algn="l">
              <a:buFont typeface="Arial" panose="020B0604020202020204" pitchFamily="34" charset="0"/>
              <a:buChar char="•"/>
              <a:defRPr sz="1600"/>
            </a:lvl4pPr>
            <a:lvl5pPr algn="l">
              <a:defRPr sz="1600"/>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a:p>
            <a:pPr lvl="0"/>
            <a:br>
              <a:rPr lang="fi-FI"/>
            </a:br>
            <a:endParaRPr lang="fi-FI"/>
          </a:p>
        </p:txBody>
      </p:sp>
      <p:sp>
        <p:nvSpPr>
          <p:cNvPr id="2" name="Otsikko">
            <a:extLst>
              <a:ext uri="{FF2B5EF4-FFF2-40B4-BE49-F238E27FC236}">
                <a16:creationId xmlns:a16="http://schemas.microsoft.com/office/drawing/2014/main" id="{3A3C69B5-6DDA-43E6-870E-0AD16D77695B}"/>
              </a:ext>
            </a:extLst>
          </p:cNvPr>
          <p:cNvSpPr>
            <a:spLocks noGrp="1"/>
          </p:cNvSpPr>
          <p:nvPr>
            <p:ph type="title" hasCustomPrompt="1"/>
          </p:nvPr>
        </p:nvSpPr>
        <p:spPr>
          <a:xfrm>
            <a:off x="862357" y="848506"/>
            <a:ext cx="4854501" cy="695086"/>
          </a:xfrm>
          <a:prstGeom prst="rect">
            <a:avLst/>
          </a:prstGeom>
        </p:spPr>
        <p:txBody>
          <a:bodyPr/>
          <a:lstStyle>
            <a:lvl1pPr algn="l">
              <a:lnSpc>
                <a:spcPts val="4500"/>
              </a:lnSpc>
              <a:defRPr sz="4000" kern="1000" spc="-100" baseline="0">
                <a:solidFill>
                  <a:srgbClr val="00A0BE"/>
                </a:solidFill>
              </a:defRPr>
            </a:lvl1pPr>
          </a:lstStyle>
          <a:p>
            <a:r>
              <a:rPr lang="fi-FI"/>
              <a:t>Pääotsikko</a:t>
            </a:r>
          </a:p>
        </p:txBody>
      </p:sp>
      <p:sp>
        <p:nvSpPr>
          <p:cNvPr id="8" name="Kuvan paikkamerkki">
            <a:extLst>
              <a:ext uri="{FF2B5EF4-FFF2-40B4-BE49-F238E27FC236}">
                <a16:creationId xmlns:a16="http://schemas.microsoft.com/office/drawing/2014/main" id="{21638F0D-3C2A-4D93-968F-C639ACD5763E}"/>
              </a:ext>
            </a:extLst>
          </p:cNvPr>
          <p:cNvSpPr>
            <a:spLocks noGrp="1"/>
          </p:cNvSpPr>
          <p:nvPr>
            <p:ph type="pic" sz="quarter" idx="12"/>
          </p:nvPr>
        </p:nvSpPr>
        <p:spPr>
          <a:xfrm>
            <a:off x="6096000" y="0"/>
            <a:ext cx="6096000" cy="6698167"/>
          </a:xfrm>
          <a:prstGeom prst="rect">
            <a:avLst/>
          </a:prstGeom>
        </p:spPr>
        <p:txBody>
          <a:bodyPr/>
          <a:lstStyle/>
          <a:p>
            <a:r>
              <a:rPr lang="fi-FI"/>
              <a:t>Lisää kuva napsauttamalla kuvaketta</a:t>
            </a:r>
          </a:p>
        </p:txBody>
      </p:sp>
    </p:spTree>
    <p:extLst>
      <p:ext uri="{BB962C8B-B14F-4D97-AF65-F5344CB8AC3E}">
        <p14:creationId xmlns:p14="http://schemas.microsoft.com/office/powerpoint/2010/main" val="157246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144508-13A2-D73E-F048-A7C5CDCCC29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88D205C-62FB-87D8-14CF-8B68C2C9C88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26AAF44-B821-D630-DF31-CA1145321D3E}"/>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5" name="Alatunnisteen paikkamerkki 4">
            <a:extLst>
              <a:ext uri="{FF2B5EF4-FFF2-40B4-BE49-F238E27FC236}">
                <a16:creationId xmlns:a16="http://schemas.microsoft.com/office/drawing/2014/main" id="{0BB4EC8B-BB24-86B1-F4F8-E3C541F9FB3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87D682-21E8-8087-9E03-635DCDDC0390}"/>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1346693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77D643-5A03-2BAC-FF7A-543E65098F73}"/>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5AA8CC99-42DA-C986-3C57-062CB8C872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FE4E81D-0D9E-2E9E-4F86-EB986EA1F528}"/>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5" name="Alatunnisteen paikkamerkki 4">
            <a:extLst>
              <a:ext uri="{FF2B5EF4-FFF2-40B4-BE49-F238E27FC236}">
                <a16:creationId xmlns:a16="http://schemas.microsoft.com/office/drawing/2014/main" id="{BF07DC6E-55F0-590E-51DA-0A5A38139AC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B4CDFB0-54C4-67F5-693B-5A7B8290ACFE}"/>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31975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35EA908-395F-67F0-F336-4D9C98861086}"/>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8E859A2-2072-D76E-1350-6E6145483C16}"/>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B202E0A-5E40-4F1C-EFA9-9AE341B4B3D2}"/>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EB7CF375-0196-93E1-C328-1EB2A6B407C1}"/>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6" name="Alatunnisteen paikkamerkki 5">
            <a:extLst>
              <a:ext uri="{FF2B5EF4-FFF2-40B4-BE49-F238E27FC236}">
                <a16:creationId xmlns:a16="http://schemas.microsoft.com/office/drawing/2014/main" id="{0ED4280D-96AF-1E9D-8411-45D12D931E5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FF5AA0EC-8082-969C-7F57-FA0C8A2B20BA}"/>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3741755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CBC505-233F-FC0A-2565-BDAA5281998B}"/>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0ED333B-6519-7429-F566-E1EFD096E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C18246F6-CD3E-123B-A999-0A0AF47A2521}"/>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74198D64-8776-405E-EDE4-FA9A1EE6B4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16F152B3-F535-C4CF-C4C8-FF5BECB4B1E6}"/>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D043100-8253-6B32-F95A-C1C43656ED3E}"/>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8" name="Alatunnisteen paikkamerkki 7">
            <a:extLst>
              <a:ext uri="{FF2B5EF4-FFF2-40B4-BE49-F238E27FC236}">
                <a16:creationId xmlns:a16="http://schemas.microsoft.com/office/drawing/2014/main" id="{C638FB84-E4C5-88C2-6EEB-349905DBEE86}"/>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6C23A14-200C-C7E7-6AD5-D1ED84E0DC2E}"/>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199296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671650-4A55-1B91-CB4B-8DCE8CE2F1A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FED85C1B-9455-6FB7-27B8-440C749658A9}"/>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4" name="Alatunnisteen paikkamerkki 3">
            <a:extLst>
              <a:ext uri="{FF2B5EF4-FFF2-40B4-BE49-F238E27FC236}">
                <a16:creationId xmlns:a16="http://schemas.microsoft.com/office/drawing/2014/main" id="{6DE449A7-F656-3AF9-1C9A-B55B871C6726}"/>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5E992EC9-B60C-92F7-0BF8-C0E9DFAABFD2}"/>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3610743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901DDB4E-67DC-16F9-6CE3-F7BF08FF77FC}"/>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3" name="Alatunnisteen paikkamerkki 2">
            <a:extLst>
              <a:ext uri="{FF2B5EF4-FFF2-40B4-BE49-F238E27FC236}">
                <a16:creationId xmlns:a16="http://schemas.microsoft.com/office/drawing/2014/main" id="{BAFF18DD-1991-7C8A-D7E7-4BB711C8BF4D}"/>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E454EF23-8917-5C15-3F7B-85FC953B98FD}"/>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3651701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8BDFE-D9CA-1A86-E037-40E7B84BFAD8}"/>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3F9B014C-C410-607D-D117-7880EBDFAB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4EFB1B3-4418-2BE5-A66D-1F5978F3E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82072B90-AAD8-A38D-4934-50B0D12B7D20}"/>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6" name="Alatunnisteen paikkamerkki 5">
            <a:extLst>
              <a:ext uri="{FF2B5EF4-FFF2-40B4-BE49-F238E27FC236}">
                <a16:creationId xmlns:a16="http://schemas.microsoft.com/office/drawing/2014/main" id="{28F32024-8CEF-6B0B-5CB8-16E1959A2BB6}"/>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AC0F10A-CDAD-DA68-FCDA-0695FF59FDF4}"/>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3658708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398E49-AEB0-5FDC-B4A1-73E291BFABE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F2BCF52E-CD94-9881-D835-D610A1E168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E955B3E-1092-CE88-227D-289CDE35BE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2C27DB1-C88E-9AA2-2CFA-40A581565952}"/>
              </a:ext>
            </a:extLst>
          </p:cNvPr>
          <p:cNvSpPr>
            <a:spLocks noGrp="1"/>
          </p:cNvSpPr>
          <p:nvPr>
            <p:ph type="dt" sz="half" idx="10"/>
          </p:nvPr>
        </p:nvSpPr>
        <p:spPr/>
        <p:txBody>
          <a:bodyPr/>
          <a:lstStyle/>
          <a:p>
            <a:fld id="{79FA8011-6FDA-4DCE-84E8-F3CEB184AD9B}" type="datetimeFigureOut">
              <a:rPr lang="fi-FI" smtClean="0"/>
              <a:t>14.5.2024</a:t>
            </a:fld>
            <a:endParaRPr lang="fi-FI"/>
          </a:p>
        </p:txBody>
      </p:sp>
      <p:sp>
        <p:nvSpPr>
          <p:cNvPr id="6" name="Alatunnisteen paikkamerkki 5">
            <a:extLst>
              <a:ext uri="{FF2B5EF4-FFF2-40B4-BE49-F238E27FC236}">
                <a16:creationId xmlns:a16="http://schemas.microsoft.com/office/drawing/2014/main" id="{516C5467-EF0F-981C-DBE0-7DDF4E3AD35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E565B91-0E98-E953-53F3-D6FB614DE353}"/>
              </a:ext>
            </a:extLst>
          </p:cNvPr>
          <p:cNvSpPr>
            <a:spLocks noGrp="1"/>
          </p:cNvSpPr>
          <p:nvPr>
            <p:ph type="sldNum" sz="quarter" idx="12"/>
          </p:nvPr>
        </p:nvSpPr>
        <p:spPr/>
        <p:txBody>
          <a:bodyPr/>
          <a:lstStyle/>
          <a:p>
            <a:fld id="{226FAD2F-8C1D-4AA5-B4BF-F5A80F2FF86E}" type="slidenum">
              <a:rPr lang="fi-FI" smtClean="0"/>
              <a:t>‹#›</a:t>
            </a:fld>
            <a:endParaRPr lang="fi-FI"/>
          </a:p>
        </p:txBody>
      </p:sp>
    </p:spTree>
    <p:extLst>
      <p:ext uri="{BB962C8B-B14F-4D97-AF65-F5344CB8AC3E}">
        <p14:creationId xmlns:p14="http://schemas.microsoft.com/office/powerpoint/2010/main" val="1926701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806AF63-B27E-374A-44FA-048A4A036F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25C6E1CE-8FA4-ABF0-D759-E4162ED79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6C702AA8-4226-BAE9-F594-F8F6DD23A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FA8011-6FDA-4DCE-84E8-F3CEB184AD9B}" type="datetimeFigureOut">
              <a:rPr lang="fi-FI" smtClean="0"/>
              <a:t>14.5.2024</a:t>
            </a:fld>
            <a:endParaRPr lang="fi-FI"/>
          </a:p>
        </p:txBody>
      </p:sp>
      <p:sp>
        <p:nvSpPr>
          <p:cNvPr id="5" name="Alatunnisteen paikkamerkki 4">
            <a:extLst>
              <a:ext uri="{FF2B5EF4-FFF2-40B4-BE49-F238E27FC236}">
                <a16:creationId xmlns:a16="http://schemas.microsoft.com/office/drawing/2014/main" id="{5644F5FC-A213-86AF-4483-2DCE5350E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88639568-8190-FF4F-5785-79EF6C08DC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FAD2F-8C1D-4AA5-B4BF-F5A80F2FF86E}" type="slidenum">
              <a:rPr lang="fi-FI" smtClean="0"/>
              <a:t>‹#›</a:t>
            </a:fld>
            <a:endParaRPr lang="fi-FI"/>
          </a:p>
        </p:txBody>
      </p:sp>
    </p:spTree>
    <p:extLst>
      <p:ext uri="{BB962C8B-B14F-4D97-AF65-F5344CB8AC3E}">
        <p14:creationId xmlns:p14="http://schemas.microsoft.com/office/powerpoint/2010/main" val="4237747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hyperlink" Target="https://intra.oysnet.ppshp.fi/dokumentit/_layouts/15/WopiFrame.aspx?sourcedoc=%7bBC6EC907-230C-4AB9-9393-32F6A30B7F50%7d&amp;file=kestokatetripotilaan%20ohje.docx&amp;action=default&amp;DefaultItemOpen=1"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5539" y="2379857"/>
            <a:ext cx="10953345" cy="616539"/>
          </a:xfrm>
        </p:spPr>
        <p:txBody>
          <a:bodyPr lIns="91440" tIns="45720" rIns="91440" bIns="45720" anchor="t">
            <a:normAutofit fontScale="90000"/>
          </a:bodyPr>
          <a:lstStyle/>
          <a:p>
            <a:r>
              <a:rPr lang="fi-FI" dirty="0"/>
              <a:t>Virtsateiden </a:t>
            </a:r>
            <a:br>
              <a:rPr lang="fi-FI" dirty="0"/>
            </a:br>
            <a:r>
              <a:rPr lang="fi-FI" dirty="0"/>
              <a:t>katetrointi</a:t>
            </a:r>
          </a:p>
        </p:txBody>
      </p:sp>
      <p:sp>
        <p:nvSpPr>
          <p:cNvPr id="3" name="Tekstin paikkamerkki 2"/>
          <p:cNvSpPr>
            <a:spLocks noGrp="1"/>
          </p:cNvSpPr>
          <p:nvPr>
            <p:ph type="body" sz="quarter" idx="11"/>
          </p:nvPr>
        </p:nvSpPr>
        <p:spPr>
          <a:xfrm>
            <a:off x="619327" y="4285095"/>
            <a:ext cx="10953345" cy="1410389"/>
          </a:xfrm>
        </p:spPr>
        <p:txBody>
          <a:bodyPr lIns="91440" tIns="45720" rIns="91440" bIns="45720" anchor="t"/>
          <a:lstStyle/>
          <a:p>
            <a:r>
              <a:rPr lang="fi-FI" dirty="0"/>
              <a:t>Pitkäaikaishoidon infektioyhdyshenkilöiden koulutuspäivä 7.5.2024</a:t>
            </a:r>
          </a:p>
          <a:p>
            <a:r>
              <a:rPr lang="fi-FI" dirty="0">
                <a:latin typeface="Montserrat SemiBold"/>
              </a:rPr>
              <a:t> </a:t>
            </a:r>
            <a:r>
              <a:rPr lang="fi-FI">
                <a:latin typeface="Montserrat SemiBold"/>
              </a:rPr>
              <a:t>Ritva Haapalainen</a:t>
            </a:r>
            <a:endParaRPr lang="fi-FI" dirty="0">
              <a:latin typeface="Montserrat SemiBold"/>
            </a:endParaRPr>
          </a:p>
          <a:p>
            <a:r>
              <a:rPr lang="fi-FI" dirty="0">
                <a:latin typeface="Montserrat SemiBold"/>
              </a:rPr>
              <a:t>Leila Illikainen</a:t>
            </a:r>
          </a:p>
        </p:txBody>
      </p:sp>
    </p:spTree>
    <p:extLst>
      <p:ext uri="{BB962C8B-B14F-4D97-AF65-F5344CB8AC3E}">
        <p14:creationId xmlns:p14="http://schemas.microsoft.com/office/powerpoint/2010/main" val="36721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319EA15-0F7D-133B-846C-935FB2443885}"/>
              </a:ext>
            </a:extLst>
          </p:cNvPr>
          <p:cNvSpPr>
            <a:spLocks noGrp="1"/>
          </p:cNvSpPr>
          <p:nvPr>
            <p:ph type="body" sz="quarter" idx="10"/>
          </p:nvPr>
        </p:nvSpPr>
        <p:spPr>
          <a:xfrm>
            <a:off x="7417037" y="522669"/>
            <a:ext cx="4402101" cy="3697884"/>
          </a:xfrm>
        </p:spPr>
        <p:txBody>
          <a:bodyPr>
            <a:normAutofit lnSpcReduction="10000"/>
          </a:bodyPr>
          <a:lstStyle/>
          <a:p>
            <a:r>
              <a:rPr lang="fi-FI" dirty="0"/>
              <a:t>Kolmitiekatetri, käytetään verivirtsaisuuden hoidossa. </a:t>
            </a:r>
          </a:p>
          <a:p>
            <a:endParaRPr lang="fi-FI" dirty="0"/>
          </a:p>
          <a:p>
            <a:endParaRPr lang="fi-FI" dirty="0"/>
          </a:p>
          <a:p>
            <a:endParaRPr lang="fi-FI" dirty="0"/>
          </a:p>
          <a:p>
            <a:endParaRPr lang="fi-FI" dirty="0"/>
          </a:p>
          <a:p>
            <a:endParaRPr lang="fi-FI" dirty="0"/>
          </a:p>
          <a:p>
            <a:r>
              <a:rPr lang="fi-FI" dirty="0" err="1"/>
              <a:t>Hematuria</a:t>
            </a:r>
            <a:r>
              <a:rPr lang="fi-FI" dirty="0"/>
              <a:t> –katetri, käytetään myös verivirtsaisuuden hoidossa. </a:t>
            </a:r>
          </a:p>
          <a:p>
            <a:endParaRPr lang="fi-FI" dirty="0"/>
          </a:p>
        </p:txBody>
      </p:sp>
      <p:pic>
        <p:nvPicPr>
          <p:cNvPr id="5" name="Kuva 4" descr="Kuva, joka sisältää kohteen hammasharja, työkalu&#10;&#10;Kuvaus luotu automaattisesti, normaali luotettavuus">
            <a:extLst>
              <a:ext uri="{FF2B5EF4-FFF2-40B4-BE49-F238E27FC236}">
                <a16:creationId xmlns:a16="http://schemas.microsoft.com/office/drawing/2014/main" id="{19BAD807-D33F-DF4F-D095-128FBD9F9CAB}"/>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3782" y="360499"/>
            <a:ext cx="6587231" cy="2011112"/>
          </a:xfrm>
          <a:prstGeom prst="rect">
            <a:avLst/>
          </a:prstGeom>
        </p:spPr>
      </p:pic>
      <p:pic>
        <p:nvPicPr>
          <p:cNvPr id="7" name="Kuva 6" descr="Kuva, joka sisältää kohteen toimistotarvikkeet, sisä-, kynä, hammasharja&#10;&#10;Kuvaus luotu automaattisesti">
            <a:extLst>
              <a:ext uri="{FF2B5EF4-FFF2-40B4-BE49-F238E27FC236}">
                <a16:creationId xmlns:a16="http://schemas.microsoft.com/office/drawing/2014/main" id="{C24398F7-EF71-9CCC-822D-4232F1CF5EA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93794" y="4909351"/>
            <a:ext cx="3862282" cy="1456991"/>
          </a:xfrm>
          <a:prstGeom prst="rect">
            <a:avLst/>
          </a:prstGeom>
        </p:spPr>
      </p:pic>
      <p:pic>
        <p:nvPicPr>
          <p:cNvPr id="11" name="Kuva 10" descr="Kuva, joka sisältää kohteen piiska&#10;&#10;Kuvaus luotu automaattisesti">
            <a:extLst>
              <a:ext uri="{FF2B5EF4-FFF2-40B4-BE49-F238E27FC236}">
                <a16:creationId xmlns:a16="http://schemas.microsoft.com/office/drawing/2014/main" id="{BF568C05-72B8-FA4E-71F0-FB8FC8084EC5}"/>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13781" y="2463940"/>
            <a:ext cx="6587231" cy="2591301"/>
          </a:xfrm>
          <a:prstGeom prst="rect">
            <a:avLst/>
          </a:prstGeom>
        </p:spPr>
      </p:pic>
    </p:spTree>
    <p:extLst>
      <p:ext uri="{BB962C8B-B14F-4D97-AF65-F5344CB8AC3E}">
        <p14:creationId xmlns:p14="http://schemas.microsoft.com/office/powerpoint/2010/main" val="2060865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2">
            <a:extLst>
              <a:ext uri="{FF2B5EF4-FFF2-40B4-BE49-F238E27FC236}">
                <a16:creationId xmlns:a16="http://schemas.microsoft.com/office/drawing/2014/main" id="{D004878E-C207-FD3C-067F-98DE4DF80919}"/>
              </a:ext>
            </a:extLst>
          </p:cNvPr>
          <p:cNvSpPr>
            <a:spLocks noGrp="1"/>
          </p:cNvSpPr>
          <p:nvPr>
            <p:ph type="title"/>
          </p:nvPr>
        </p:nvSpPr>
        <p:spPr>
          <a:xfrm>
            <a:off x="702559" y="462834"/>
            <a:ext cx="10469672" cy="1003621"/>
          </a:xfrm>
        </p:spPr>
        <p:txBody>
          <a:bodyPr lIns="91440" tIns="45720" rIns="91440" bIns="45720" anchor="ctr">
            <a:normAutofit fontScale="90000"/>
          </a:bodyPr>
          <a:lstStyle/>
          <a:p>
            <a:r>
              <a:rPr lang="fi-FI" dirty="0"/>
              <a:t>Kestokatetrin asettaminen, </a:t>
            </a:r>
            <a:br>
              <a:rPr lang="fi-FI" dirty="0"/>
            </a:br>
            <a:r>
              <a:rPr lang="fi-FI" dirty="0"/>
              <a:t>pitkä virtsaputki ja lyhyt virtsaputki</a:t>
            </a:r>
          </a:p>
        </p:txBody>
      </p:sp>
      <p:sp>
        <p:nvSpPr>
          <p:cNvPr id="8" name="Tekstin paikkamerkki 1">
            <a:extLst>
              <a:ext uri="{FF2B5EF4-FFF2-40B4-BE49-F238E27FC236}">
                <a16:creationId xmlns:a16="http://schemas.microsoft.com/office/drawing/2014/main" id="{D531D9FA-8162-F32B-C0E3-A236E6307D8A}"/>
              </a:ext>
            </a:extLst>
          </p:cNvPr>
          <p:cNvSpPr>
            <a:spLocks noGrp="1"/>
          </p:cNvSpPr>
          <p:nvPr>
            <p:ph type="body" sz="quarter" idx="10"/>
          </p:nvPr>
        </p:nvSpPr>
        <p:spPr>
          <a:xfrm>
            <a:off x="772387" y="1649717"/>
            <a:ext cx="10469672" cy="4555774"/>
          </a:xfrm>
        </p:spPr>
        <p:txBody>
          <a:bodyPr lIns="91440" tIns="45720" rIns="91440" bIns="45720" anchor="t">
            <a:normAutofit fontScale="77500" lnSpcReduction="20000"/>
          </a:bodyPr>
          <a:lstStyle/>
          <a:p>
            <a:r>
              <a:rPr lang="fi-FI" dirty="0"/>
              <a:t>Katetroinnin voi suorittaa yksin tai avustajan kanssa</a:t>
            </a:r>
          </a:p>
          <a:p>
            <a:endParaRPr lang="fi-FI" dirty="0"/>
          </a:p>
          <a:p>
            <a:r>
              <a:rPr lang="fi-FI" dirty="0"/>
              <a:t>Kerrotaan potilaalle katetroinnista</a:t>
            </a:r>
          </a:p>
          <a:p>
            <a:endParaRPr lang="fi-FI" dirty="0"/>
          </a:p>
          <a:p>
            <a:r>
              <a:rPr lang="fi-FI" dirty="0"/>
              <a:t>Ensin alapesu suihkuttamalla, jos mahdollista</a:t>
            </a:r>
          </a:p>
          <a:p>
            <a:endParaRPr lang="fi-FI" dirty="0"/>
          </a:p>
          <a:p>
            <a:r>
              <a:rPr lang="fi-FI" dirty="0"/>
              <a:t>Kädet desinfioidaan, laitetaan vuodesuoja pakaroiden ja reisien alle ja desinfioidaan kädet uudelleen</a:t>
            </a:r>
          </a:p>
          <a:p>
            <a:endParaRPr lang="fi-FI" dirty="0"/>
          </a:p>
          <a:p>
            <a:r>
              <a:rPr lang="fi-FI" dirty="0"/>
              <a:t>Valmistele steriili pöytä; avaa katetrointipakkaus, lisää pesuneste pesukuppiin, lisää geelituubi ja katetri. </a:t>
            </a:r>
          </a:p>
          <a:p>
            <a:pPr marL="0" indent="0">
              <a:buNone/>
            </a:pPr>
            <a:endParaRPr lang="fi-FI" dirty="0"/>
          </a:p>
          <a:p>
            <a:r>
              <a:rPr lang="fi-FI" dirty="0"/>
              <a:t>Kädet desinfioidaan ja puetaan steriilit käsineet</a:t>
            </a:r>
          </a:p>
          <a:p>
            <a:endParaRPr lang="fi-FI" dirty="0"/>
          </a:p>
          <a:p>
            <a:r>
              <a:rPr lang="fi-FI" b="1" dirty="0"/>
              <a:t>Pitkä virtsaputki</a:t>
            </a:r>
            <a:r>
              <a:rPr lang="fi-FI" dirty="0"/>
              <a:t>: Katetroija ottaa tukevan otteen peniksestä, penis suoristetaan ja vedetään esinahka taakse ja säilytetään ote koko toimenpiteen ajan. </a:t>
            </a:r>
          </a:p>
          <a:p>
            <a:endParaRPr lang="fi-FI" dirty="0"/>
          </a:p>
          <a:p>
            <a:r>
              <a:rPr lang="fi-FI" b="1" dirty="0"/>
              <a:t>Lyhyt virtsaputki</a:t>
            </a:r>
            <a:r>
              <a:rPr lang="fi-FI" dirty="0"/>
              <a:t>: Potilas ohjataan selinmakuulle, polvet koukussa ja jalat levitettyinä. Katetroija levittää häpyhuulet niin että virtsaputken suu tulee näkyville. </a:t>
            </a:r>
          </a:p>
          <a:p>
            <a:endParaRPr lang="fi-FI" dirty="0"/>
          </a:p>
        </p:txBody>
      </p:sp>
    </p:spTree>
    <p:extLst>
      <p:ext uri="{BB962C8B-B14F-4D97-AF65-F5344CB8AC3E}">
        <p14:creationId xmlns:p14="http://schemas.microsoft.com/office/powerpoint/2010/main" val="14918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9901FA3-DB37-8D95-07D8-03670D7A053E}"/>
              </a:ext>
            </a:extLst>
          </p:cNvPr>
          <p:cNvSpPr>
            <a:spLocks noGrp="1"/>
          </p:cNvSpPr>
          <p:nvPr>
            <p:ph type="body" sz="quarter" idx="10"/>
          </p:nvPr>
        </p:nvSpPr>
        <p:spPr>
          <a:xfrm>
            <a:off x="878889" y="825624"/>
            <a:ext cx="10647255" cy="4838329"/>
          </a:xfrm>
        </p:spPr>
        <p:txBody>
          <a:bodyPr>
            <a:normAutofit fontScale="70000" lnSpcReduction="20000"/>
          </a:bodyPr>
          <a:lstStyle/>
          <a:p>
            <a:r>
              <a:rPr lang="fi-FI" dirty="0"/>
              <a:t>Pestään keittosuolalla virtsaputken suulta poispäin. Taitos vaihdetaan jokaisen pyyhkäisyn jälkeen. </a:t>
            </a:r>
          </a:p>
          <a:p>
            <a:endParaRPr lang="fi-FI" dirty="0"/>
          </a:p>
          <a:p>
            <a:r>
              <a:rPr lang="fi-FI" dirty="0"/>
              <a:t>Puudutusgeeliä laitetaan pitkään virtsaputkeen vähintään kaksi 10 ml ruiskua ja lyhyeen virtsaputkeen yksi 10ml ruisku. Puudutusgeelin kartion muotoinen kärki työnnetään virtsaputkeen. Puudute ruiskutetaan hitaasti ja pidetään tarvittaessa taukoa, jos puudute pursuaa ulos. Odotetaan puudutteen vaikutusta muutama minuutti.</a:t>
            </a:r>
          </a:p>
          <a:p>
            <a:endParaRPr lang="fi-FI" dirty="0"/>
          </a:p>
          <a:p>
            <a:r>
              <a:rPr lang="fi-FI" dirty="0"/>
              <a:t>Katetri työnnetään rauhallisesti rakkoon kontaminaatiota välttäen, katetrin tyveä myöten. Katetri ei saa koskettaa potilaan ihoa tai ympäristön pintoja katetroinnin aikana.  Mahdolliset virtsaputkivauriot luovat infektioille otolliset olosuhteet. </a:t>
            </a:r>
          </a:p>
          <a:p>
            <a:endParaRPr lang="fi-FI" dirty="0"/>
          </a:p>
          <a:p>
            <a:r>
              <a:rPr lang="fi-FI" dirty="0" err="1"/>
              <a:t>Tiemann</a:t>
            </a:r>
            <a:r>
              <a:rPr lang="fi-FI" dirty="0"/>
              <a:t> –katetria käytettäessä huomioitava, että katetrin kärki osoittaa ylöspäin koko katetroinnin ajan.</a:t>
            </a:r>
          </a:p>
          <a:p>
            <a:pPr marL="0" indent="0">
              <a:buNone/>
            </a:pPr>
            <a:endParaRPr lang="fi-FI" dirty="0"/>
          </a:p>
          <a:p>
            <a:r>
              <a:rPr lang="fi-FI" dirty="0"/>
              <a:t>Suurentunut eturauhanen voi hankaloittaa katetrin </a:t>
            </a:r>
            <a:r>
              <a:rPr lang="fi-FI" dirty="0" err="1"/>
              <a:t>sisäänviemistä</a:t>
            </a:r>
            <a:r>
              <a:rPr lang="fi-FI" dirty="0"/>
              <a:t>, silloin isompi katetri usein auttaa, eikä katetrin kärki taivu mutkalle niin helposti. </a:t>
            </a:r>
          </a:p>
          <a:p>
            <a:pPr marL="0" indent="0">
              <a:buNone/>
            </a:pPr>
            <a:endParaRPr lang="fi-FI" dirty="0"/>
          </a:p>
          <a:p>
            <a:r>
              <a:rPr lang="fi-FI" dirty="0"/>
              <a:t>Jos katetri menee emättimeen, otetaan uusi katetri. Emättimeen menneen katetrin voi jättää merkiksi, jotta uusi katetri ei mene emättimeen niin helposti. </a:t>
            </a:r>
          </a:p>
          <a:p>
            <a:endParaRPr lang="fi-FI" dirty="0"/>
          </a:p>
          <a:p>
            <a:r>
              <a:rPr lang="fi-FI" dirty="0"/>
              <a:t>Jos katetroinnin aikana tulee erektio, se ei estä katetrointia jos katetri menee estettä ja kivutta rakkoon. </a:t>
            </a:r>
          </a:p>
          <a:p>
            <a:endParaRPr lang="fi-FI" dirty="0"/>
          </a:p>
        </p:txBody>
      </p:sp>
    </p:spTree>
    <p:extLst>
      <p:ext uri="{BB962C8B-B14F-4D97-AF65-F5344CB8AC3E}">
        <p14:creationId xmlns:p14="http://schemas.microsoft.com/office/powerpoint/2010/main" val="4035824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497180" y="534299"/>
            <a:ext cx="10469672" cy="5023121"/>
          </a:xfrm>
        </p:spPr>
        <p:txBody>
          <a:bodyPr lIns="91440" tIns="45720" rIns="91440" bIns="45720" anchor="t">
            <a:normAutofit fontScale="85000" lnSpcReduction="20000"/>
          </a:bodyPr>
          <a:lstStyle/>
          <a:p>
            <a:pPr marL="0" indent="0">
              <a:buNone/>
            </a:pPr>
            <a:endParaRPr lang="fi-FI" dirty="0"/>
          </a:p>
          <a:p>
            <a:r>
              <a:rPr lang="fi-FI" dirty="0"/>
              <a:t>Kun katetrista alkaa tulla virtsaa, </a:t>
            </a:r>
          </a:p>
          <a:p>
            <a:pPr marL="0" indent="0">
              <a:buNone/>
            </a:pPr>
            <a:r>
              <a:rPr lang="fi-FI" dirty="0"/>
              <a:t>    katetri on rakossa. Katetria työnnetään </a:t>
            </a:r>
          </a:p>
          <a:p>
            <a:pPr marL="0" indent="0">
              <a:buNone/>
            </a:pPr>
            <a:r>
              <a:rPr lang="fi-FI" dirty="0"/>
              <a:t>    vielä hieman syvemmälle, </a:t>
            </a:r>
          </a:p>
          <a:p>
            <a:pPr marL="0" indent="0">
              <a:buNone/>
            </a:pPr>
            <a:r>
              <a:rPr lang="fi-FI" dirty="0"/>
              <a:t>    tällä varmistetaan että katetrin </a:t>
            </a:r>
          </a:p>
          <a:p>
            <a:pPr marL="0" indent="0">
              <a:buNone/>
            </a:pPr>
            <a:r>
              <a:rPr lang="fi-FI" dirty="0"/>
              <a:t>    </a:t>
            </a:r>
            <a:r>
              <a:rPr lang="fi-FI" dirty="0" err="1"/>
              <a:t>ballonki</a:t>
            </a:r>
            <a:r>
              <a:rPr lang="fi-FI" dirty="0"/>
              <a:t> on kokonaan rakossa. </a:t>
            </a:r>
          </a:p>
          <a:p>
            <a:pPr marL="0" indent="0">
              <a:buNone/>
            </a:pPr>
            <a:endParaRPr lang="fi-FI" dirty="0"/>
          </a:p>
          <a:p>
            <a:r>
              <a:rPr lang="fi-FI" dirty="0"/>
              <a:t>Täytetään </a:t>
            </a:r>
            <a:r>
              <a:rPr lang="fi-FI" dirty="0" err="1"/>
              <a:t>ballonki</a:t>
            </a:r>
            <a:r>
              <a:rPr lang="fi-FI" dirty="0"/>
              <a:t> katetrivalmistajan ohjeen mukaan. </a:t>
            </a:r>
          </a:p>
          <a:p>
            <a:pPr marL="0" indent="0">
              <a:buNone/>
            </a:pPr>
            <a:r>
              <a:rPr lang="fi-FI" dirty="0"/>
              <a:t>     Nesteen määrä näkyy katetripakkauksesta ja katetrista.</a:t>
            </a:r>
          </a:p>
          <a:p>
            <a:pPr marL="0" indent="0">
              <a:buNone/>
            </a:pPr>
            <a:r>
              <a:rPr lang="fi-FI" dirty="0"/>
              <a:t>     </a:t>
            </a:r>
            <a:r>
              <a:rPr lang="fi-FI" dirty="0" err="1"/>
              <a:t>Ballongin</a:t>
            </a:r>
            <a:r>
              <a:rPr lang="fi-FI" dirty="0"/>
              <a:t> tilavuus vaihtelee 5-30ml. </a:t>
            </a:r>
          </a:p>
          <a:p>
            <a:endParaRPr lang="fi-FI" dirty="0"/>
          </a:p>
          <a:p>
            <a:r>
              <a:rPr lang="fi-FI" dirty="0"/>
              <a:t> </a:t>
            </a:r>
            <a:r>
              <a:rPr lang="fi-FI" dirty="0" err="1"/>
              <a:t>Ballongin</a:t>
            </a:r>
            <a:r>
              <a:rPr lang="fi-FI" dirty="0"/>
              <a:t> täyttö ei saa aiheuttaa kipua potilaalle.</a:t>
            </a:r>
          </a:p>
          <a:p>
            <a:pPr marL="0" indent="0">
              <a:buNone/>
            </a:pPr>
            <a:r>
              <a:rPr lang="fi-FI" dirty="0"/>
              <a:t>     Kipu kertoo </a:t>
            </a:r>
            <a:r>
              <a:rPr lang="fi-FI" dirty="0" err="1"/>
              <a:t>ballongin</a:t>
            </a:r>
            <a:r>
              <a:rPr lang="fi-FI" dirty="0"/>
              <a:t> mahdollisesta väärästä sijainnista.</a:t>
            </a:r>
          </a:p>
          <a:p>
            <a:endParaRPr lang="fi-FI" dirty="0"/>
          </a:p>
          <a:p>
            <a:r>
              <a:rPr lang="fi-FI" dirty="0"/>
              <a:t> Kun </a:t>
            </a:r>
            <a:r>
              <a:rPr lang="fi-FI" dirty="0" err="1"/>
              <a:t>ballonki</a:t>
            </a:r>
            <a:r>
              <a:rPr lang="fi-FI" dirty="0"/>
              <a:t> on täytetty, pitäisi katetrin </a:t>
            </a:r>
          </a:p>
          <a:p>
            <a:pPr marL="0" indent="0">
              <a:buNone/>
            </a:pPr>
            <a:r>
              <a:rPr lang="fi-FI" dirty="0"/>
              <a:t>     liikkua rakkoon ja takaisin vedettäessä.  </a:t>
            </a:r>
          </a:p>
          <a:p>
            <a:pPr marL="0" indent="0">
              <a:buNone/>
            </a:pPr>
            <a:r>
              <a:rPr lang="fi-FI" dirty="0"/>
              <a:t>     </a:t>
            </a:r>
            <a:r>
              <a:rPr lang="fi-FI" dirty="0" err="1"/>
              <a:t>Ballongin</a:t>
            </a:r>
            <a:r>
              <a:rPr lang="fi-FI" dirty="0"/>
              <a:t> yli –tai alitäyttö voi johtaa tyhjennys-</a:t>
            </a:r>
          </a:p>
          <a:p>
            <a:pPr marL="0" indent="0">
              <a:buNone/>
            </a:pPr>
            <a:r>
              <a:rPr lang="fi-FI" dirty="0"/>
              <a:t>     aukkojen tukkeutumiseen, ärsyttää virtsarakon </a:t>
            </a:r>
          </a:p>
          <a:p>
            <a:pPr marL="0" indent="0">
              <a:buNone/>
            </a:pPr>
            <a:r>
              <a:rPr lang="fi-FI" dirty="0"/>
              <a:t>     seinämää ja johtaa virtsarakon spasmeihin. </a:t>
            </a:r>
          </a:p>
          <a:p>
            <a:pPr marL="0" indent="0">
              <a:buNone/>
            </a:pPr>
            <a:endParaRPr lang="fi-FI" dirty="0"/>
          </a:p>
          <a:p>
            <a:pPr marL="0" indent="0">
              <a:buNone/>
            </a:pPr>
            <a:endParaRPr lang="fi-FI" dirty="0"/>
          </a:p>
          <a:p>
            <a:pPr marL="0" indent="0">
              <a:buNone/>
            </a:pPr>
            <a:endParaRPr lang="fi-FI" dirty="0"/>
          </a:p>
        </p:txBody>
      </p:sp>
      <p:pic>
        <p:nvPicPr>
          <p:cNvPr id="5" name="Kuva 4" descr="Kuva, joka sisältää kohteen sisä-, hammasharja&#10;&#10;Kuvaus luotu automaattisesti">
            <a:extLst>
              <a:ext uri="{FF2B5EF4-FFF2-40B4-BE49-F238E27FC236}">
                <a16:creationId xmlns:a16="http://schemas.microsoft.com/office/drawing/2014/main" id="{6C0FAF77-53B9-1853-A327-AA5C3B49857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036840" y="275351"/>
            <a:ext cx="4060248" cy="1859776"/>
          </a:xfrm>
          <a:prstGeom prst="rect">
            <a:avLst/>
          </a:prstGeom>
        </p:spPr>
      </p:pic>
      <p:pic>
        <p:nvPicPr>
          <p:cNvPr id="7" name="Kuva 6" descr="Kuva, joka sisältää kohteen muovi, Lääketieteelliset välineet, sisä-&#10;&#10;Kuvaus luotu automaattisesti">
            <a:extLst>
              <a:ext uri="{FF2B5EF4-FFF2-40B4-BE49-F238E27FC236}">
                <a16:creationId xmlns:a16="http://schemas.microsoft.com/office/drawing/2014/main" id="{ECDC4AA0-5EC8-4A55-F4C2-DAC3FFBE593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rot="5400000">
            <a:off x="8221103" y="3020891"/>
            <a:ext cx="3286840" cy="2465130"/>
          </a:xfrm>
          <a:prstGeom prst="rect">
            <a:avLst/>
          </a:prstGeom>
        </p:spPr>
      </p:pic>
    </p:spTree>
    <p:extLst>
      <p:ext uri="{BB962C8B-B14F-4D97-AF65-F5344CB8AC3E}">
        <p14:creationId xmlns:p14="http://schemas.microsoft.com/office/powerpoint/2010/main" val="267602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B431C38-3B58-4629-96F8-1E9F45DFC96C}"/>
              </a:ext>
            </a:extLst>
          </p:cNvPr>
          <p:cNvSpPr>
            <a:spLocks noGrp="1"/>
          </p:cNvSpPr>
          <p:nvPr>
            <p:ph type="body" sz="quarter" idx="10"/>
          </p:nvPr>
        </p:nvSpPr>
        <p:spPr>
          <a:xfrm>
            <a:off x="5299969" y="1775266"/>
            <a:ext cx="6174102" cy="2756518"/>
          </a:xfrm>
        </p:spPr>
        <p:txBody>
          <a:bodyPr>
            <a:normAutofit lnSpcReduction="10000"/>
          </a:bodyPr>
          <a:lstStyle/>
          <a:p>
            <a:endParaRPr lang="fi-FI" dirty="0"/>
          </a:p>
          <a:p>
            <a:r>
              <a:rPr lang="fi-FI" dirty="0"/>
              <a:t>Katetri yhdistetään virtsapussiin suljetuksi systeemiksi.</a:t>
            </a:r>
          </a:p>
          <a:p>
            <a:endParaRPr lang="fi-FI" dirty="0"/>
          </a:p>
          <a:p>
            <a:endParaRPr lang="fi-FI" dirty="0"/>
          </a:p>
          <a:p>
            <a:endParaRPr lang="fi-FI" dirty="0"/>
          </a:p>
          <a:p>
            <a:r>
              <a:rPr lang="fi-FI" dirty="0"/>
              <a:t>Kuvassa raajaan kiinnitettävä virtsapussi ja tarranauhat. </a:t>
            </a:r>
          </a:p>
          <a:p>
            <a:endParaRPr lang="fi-FI" dirty="0"/>
          </a:p>
        </p:txBody>
      </p:sp>
      <p:pic>
        <p:nvPicPr>
          <p:cNvPr id="5" name="Kuva 4" descr="Kuva, joka sisältää kohteen lentokone, ilma-alukset, liikenne&#10;&#10;Kuvaus luotu automaattisesti">
            <a:extLst>
              <a:ext uri="{FF2B5EF4-FFF2-40B4-BE49-F238E27FC236}">
                <a16:creationId xmlns:a16="http://schemas.microsoft.com/office/drawing/2014/main" id="{9A895398-F1C3-9442-0B8C-563EED52A525}"/>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30992" y="1047565"/>
            <a:ext cx="4012951" cy="4460763"/>
          </a:xfrm>
          <a:prstGeom prst="rect">
            <a:avLst/>
          </a:prstGeom>
        </p:spPr>
      </p:pic>
    </p:spTree>
    <p:extLst>
      <p:ext uri="{BB962C8B-B14F-4D97-AF65-F5344CB8AC3E}">
        <p14:creationId xmlns:p14="http://schemas.microsoft.com/office/powerpoint/2010/main" val="484542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878ED871-A209-8E32-DA78-C441BCEEFC5A}"/>
              </a:ext>
            </a:extLst>
          </p:cNvPr>
          <p:cNvSpPr>
            <a:spLocks noGrp="1"/>
          </p:cNvSpPr>
          <p:nvPr>
            <p:ph type="body" sz="quarter" idx="10"/>
          </p:nvPr>
        </p:nvSpPr>
        <p:spPr>
          <a:xfrm>
            <a:off x="5194836" y="1855433"/>
            <a:ext cx="6760029" cy="2836150"/>
          </a:xfrm>
        </p:spPr>
        <p:txBody>
          <a:bodyPr/>
          <a:lstStyle/>
          <a:p>
            <a:r>
              <a:rPr lang="fi-FI" dirty="0"/>
              <a:t>Raajapussia voidaan lyhentää </a:t>
            </a:r>
          </a:p>
          <a:p>
            <a:pPr marL="0" indent="0">
              <a:buNone/>
            </a:pPr>
            <a:r>
              <a:rPr lang="fi-FI" dirty="0"/>
              <a:t>    katkaisemalla letkua lyhyemmäksi.</a:t>
            </a:r>
          </a:p>
          <a:p>
            <a:pPr marL="0" indent="0">
              <a:buNone/>
            </a:pPr>
            <a:endParaRPr lang="fi-FI" dirty="0"/>
          </a:p>
          <a:p>
            <a:pPr marL="0" indent="0">
              <a:buNone/>
            </a:pPr>
            <a:r>
              <a:rPr lang="fi-FI" dirty="0"/>
              <a:t>    Tällöin potilas voi kiinnittää pussin </a:t>
            </a:r>
          </a:p>
          <a:p>
            <a:pPr marL="0" indent="0">
              <a:buNone/>
            </a:pPr>
            <a:r>
              <a:rPr lang="fi-FI" dirty="0"/>
              <a:t>    reiteen, eikä sääreen. </a:t>
            </a:r>
          </a:p>
          <a:p>
            <a:pPr marL="0" indent="0">
              <a:buNone/>
            </a:pPr>
            <a:endParaRPr lang="fi-FI" dirty="0"/>
          </a:p>
        </p:txBody>
      </p:sp>
      <p:pic>
        <p:nvPicPr>
          <p:cNvPr id="4" name="Kuva 3" descr="Kuva, joka sisältää kohteen sakset, työkalu, sisä-, pyykkipoika&#10;&#10;Kuvaus luotu automaattisesti">
            <a:extLst>
              <a:ext uri="{FF2B5EF4-FFF2-40B4-BE49-F238E27FC236}">
                <a16:creationId xmlns:a16="http://schemas.microsoft.com/office/drawing/2014/main" id="{FCBA19E4-486E-F919-702F-1C955E3D05B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289974" y="1226574"/>
            <a:ext cx="5258993" cy="3944246"/>
          </a:xfrm>
          <a:prstGeom prst="rect">
            <a:avLst/>
          </a:prstGeom>
        </p:spPr>
      </p:pic>
    </p:spTree>
    <p:extLst>
      <p:ext uri="{BB962C8B-B14F-4D97-AF65-F5344CB8AC3E}">
        <p14:creationId xmlns:p14="http://schemas.microsoft.com/office/powerpoint/2010/main" val="139124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F4111B7-7B0E-7775-BD46-9BBA003B75BE}"/>
              </a:ext>
            </a:extLst>
          </p:cNvPr>
          <p:cNvSpPr>
            <a:spLocks noGrp="1"/>
          </p:cNvSpPr>
          <p:nvPr>
            <p:ph type="body" sz="quarter" idx="10"/>
          </p:nvPr>
        </p:nvSpPr>
        <p:spPr>
          <a:xfrm>
            <a:off x="5157926" y="2077507"/>
            <a:ext cx="6316146" cy="2702985"/>
          </a:xfrm>
        </p:spPr>
        <p:txBody>
          <a:bodyPr/>
          <a:lstStyle/>
          <a:p>
            <a:r>
              <a:rPr lang="fi-FI" dirty="0"/>
              <a:t>Raajapussiin voidaan yöajaksi</a:t>
            </a:r>
          </a:p>
          <a:p>
            <a:pPr marL="0" indent="0">
              <a:buNone/>
            </a:pPr>
            <a:r>
              <a:rPr lang="fi-FI" dirty="0"/>
              <a:t>    liittää isompi virtsapussi. </a:t>
            </a:r>
          </a:p>
        </p:txBody>
      </p:sp>
      <p:pic>
        <p:nvPicPr>
          <p:cNvPr id="5" name="Kuva 4" descr="Kuva, joka sisältää kohteen teksti, sisä-, Lääketieteelliset välineet, seinä&#10;&#10;Kuvaus luotu automaattisesti">
            <a:extLst>
              <a:ext uri="{FF2B5EF4-FFF2-40B4-BE49-F238E27FC236}">
                <a16:creationId xmlns:a16="http://schemas.microsoft.com/office/drawing/2014/main" id="{7FBA61EC-E50E-D99E-3A02-AD137734B428}"/>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rot="5400000">
            <a:off x="-82642" y="1059186"/>
            <a:ext cx="5632636" cy="4224477"/>
          </a:xfrm>
          <a:prstGeom prst="rect">
            <a:avLst/>
          </a:prstGeom>
        </p:spPr>
      </p:pic>
    </p:spTree>
    <p:extLst>
      <p:ext uri="{BB962C8B-B14F-4D97-AF65-F5344CB8AC3E}">
        <p14:creationId xmlns:p14="http://schemas.microsoft.com/office/powerpoint/2010/main" val="117421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35C10153-DEEF-3B03-BB0E-FF33E8A75220}"/>
              </a:ext>
            </a:extLst>
          </p:cNvPr>
          <p:cNvSpPr>
            <a:spLocks noGrp="1"/>
          </p:cNvSpPr>
          <p:nvPr>
            <p:ph type="body" sz="quarter" idx="10"/>
          </p:nvPr>
        </p:nvSpPr>
        <p:spPr>
          <a:xfrm>
            <a:off x="942256" y="798389"/>
            <a:ext cx="10469672" cy="5620165"/>
          </a:xfrm>
        </p:spPr>
        <p:txBody>
          <a:bodyPr>
            <a:normAutofit/>
          </a:bodyPr>
          <a:lstStyle/>
          <a:p>
            <a:r>
              <a:rPr lang="fi-FI" dirty="0"/>
              <a:t>Esinahka vedetään terskan päälle </a:t>
            </a:r>
            <a:r>
              <a:rPr lang="fi-FI" dirty="0" err="1"/>
              <a:t>parafimoosin</a:t>
            </a:r>
            <a:r>
              <a:rPr lang="fi-FI" dirty="0"/>
              <a:t> (esinahan kuroutumisen välttämiseksi). </a:t>
            </a:r>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endParaRPr lang="fi-FI" dirty="0"/>
          </a:p>
          <a:p>
            <a:r>
              <a:rPr lang="fi-FI" dirty="0"/>
              <a:t>Lopuksi riisu suojakäsineet ja desinfioi kädet. Pue uudet suojakäsineet ja kiinnitä virtsapussi telineeseen.</a:t>
            </a:r>
          </a:p>
          <a:p>
            <a:pPr marL="0" indent="0">
              <a:buNone/>
            </a:pPr>
            <a:r>
              <a:rPr lang="fi-FI" dirty="0"/>
              <a:t>    Kerää roskat. Riisu suojakäsineet ja desinfioi kädet. </a:t>
            </a:r>
          </a:p>
          <a:p>
            <a:endParaRPr lang="fi-FI" dirty="0"/>
          </a:p>
        </p:txBody>
      </p:sp>
      <p:pic>
        <p:nvPicPr>
          <p:cNvPr id="5" name="Kuva 4" descr="Kuva, joka sisältää kohteen Lapsitaide, luonnos, piirros, taide&#10;&#10;Kuvaus luotu automaattisesti">
            <a:extLst>
              <a:ext uri="{FF2B5EF4-FFF2-40B4-BE49-F238E27FC236}">
                <a16:creationId xmlns:a16="http://schemas.microsoft.com/office/drawing/2014/main" id="{8A6AC62A-1E5B-E68F-2C38-1AED4BD3F3D9}"/>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679164" y="1890944"/>
            <a:ext cx="3491608" cy="2543451"/>
          </a:xfrm>
          <a:prstGeom prst="rect">
            <a:avLst/>
          </a:prstGeom>
        </p:spPr>
      </p:pic>
    </p:spTree>
    <p:extLst>
      <p:ext uri="{BB962C8B-B14F-4D97-AF65-F5344CB8AC3E}">
        <p14:creationId xmlns:p14="http://schemas.microsoft.com/office/powerpoint/2010/main" val="2735582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2ED6BD7-F097-2475-A241-0FDC82CB20AF}"/>
              </a:ext>
            </a:extLst>
          </p:cNvPr>
          <p:cNvSpPr>
            <a:spLocks noGrp="1"/>
          </p:cNvSpPr>
          <p:nvPr>
            <p:ph type="body" sz="quarter" idx="10"/>
          </p:nvPr>
        </p:nvSpPr>
        <p:spPr>
          <a:xfrm>
            <a:off x="734132" y="611959"/>
            <a:ext cx="10469672" cy="3697884"/>
          </a:xfrm>
        </p:spPr>
        <p:txBody>
          <a:bodyPr/>
          <a:lstStyle/>
          <a:p>
            <a:r>
              <a:rPr lang="fi-FI" dirty="0"/>
              <a:t>Katetri kiinnitetään teipillä, pitkässä virtsaputkessa alavatsalle ja lyhyessä virtsaputkessa reiteen. </a:t>
            </a:r>
          </a:p>
        </p:txBody>
      </p:sp>
      <p:pic>
        <p:nvPicPr>
          <p:cNvPr id="4" name="Kuva 3" descr="Kuva, joka sisältää kohteen seinä, sisä-&#10;&#10;Kuvaus luotu automaattisesti">
            <a:extLst>
              <a:ext uri="{FF2B5EF4-FFF2-40B4-BE49-F238E27FC236}">
                <a16:creationId xmlns:a16="http://schemas.microsoft.com/office/drawing/2014/main" id="{18950B34-A25A-74C4-4537-47BD121D8D36}"/>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26086" y="1886135"/>
            <a:ext cx="3889940" cy="4275317"/>
          </a:xfrm>
          <a:prstGeom prst="rect">
            <a:avLst/>
          </a:prstGeom>
        </p:spPr>
      </p:pic>
      <p:pic>
        <p:nvPicPr>
          <p:cNvPr id="7" name="Kuva 6" descr="Kuva, joka sisältää kohteen seinä, asuste, sisä-&#10;&#10;Kuvaus luotu automaattisesti">
            <a:extLst>
              <a:ext uri="{FF2B5EF4-FFF2-40B4-BE49-F238E27FC236}">
                <a16:creationId xmlns:a16="http://schemas.microsoft.com/office/drawing/2014/main" id="{C5D50403-B03E-54B4-BAD5-1DB547B96B9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70338" y="1886135"/>
            <a:ext cx="3469951" cy="4275318"/>
          </a:xfrm>
          <a:prstGeom prst="rect">
            <a:avLst/>
          </a:prstGeom>
        </p:spPr>
      </p:pic>
    </p:spTree>
    <p:extLst>
      <p:ext uri="{BB962C8B-B14F-4D97-AF65-F5344CB8AC3E}">
        <p14:creationId xmlns:p14="http://schemas.microsoft.com/office/powerpoint/2010/main" val="2120676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725F0A7-283B-5BC2-9158-B1750B977B31}"/>
              </a:ext>
            </a:extLst>
          </p:cNvPr>
          <p:cNvSpPr>
            <a:spLocks noGrp="1"/>
          </p:cNvSpPr>
          <p:nvPr>
            <p:ph type="body" sz="quarter" idx="10"/>
          </p:nvPr>
        </p:nvSpPr>
        <p:spPr>
          <a:xfrm>
            <a:off x="861164" y="3775229"/>
            <a:ext cx="10469672" cy="1614731"/>
          </a:xfrm>
        </p:spPr>
        <p:txBody>
          <a:bodyPr>
            <a:normAutofit fontScale="85000" lnSpcReduction="10000"/>
          </a:bodyPr>
          <a:lstStyle/>
          <a:p>
            <a:r>
              <a:rPr lang="fi-FI" dirty="0"/>
              <a:t>Katetri on pitkässä virtsaputkessa suositeltavaa kiinnittää vatsaan, jotta katetrin pitkäkestoinen paine ei aiheuta nekroosia virtsaputkessa peniksen ja kivespussien liitoskohdassa. </a:t>
            </a:r>
          </a:p>
          <a:p>
            <a:endParaRPr lang="fi-FI" dirty="0"/>
          </a:p>
          <a:p>
            <a:r>
              <a:rPr lang="fi-FI" dirty="0"/>
              <a:t>Katetrin oikeaoppisella kiinnittämisellä voidaan ehkäistä tulehduksia ja virtsatieinfektioita</a:t>
            </a:r>
          </a:p>
        </p:txBody>
      </p:sp>
      <p:pic>
        <p:nvPicPr>
          <p:cNvPr id="4" name="Kuva 3">
            <a:extLst>
              <a:ext uri="{FF2B5EF4-FFF2-40B4-BE49-F238E27FC236}">
                <a16:creationId xmlns:a16="http://schemas.microsoft.com/office/drawing/2014/main" id="{132BC8F6-EAE6-A877-97D4-2A197E34361E}"/>
              </a:ext>
            </a:extLst>
          </p:cNvPr>
          <p:cNvPicPr>
            <a:picLocks noChangeAspect="1"/>
          </p:cNvPicPr>
          <p:nvPr/>
        </p:nvPicPr>
        <p:blipFill>
          <a:blip r:embed="rId2"/>
          <a:stretch>
            <a:fillRect/>
          </a:stretch>
        </p:blipFill>
        <p:spPr>
          <a:xfrm>
            <a:off x="2897634" y="390618"/>
            <a:ext cx="5184058" cy="2819400"/>
          </a:xfrm>
          <a:prstGeom prst="rect">
            <a:avLst/>
          </a:prstGeom>
        </p:spPr>
      </p:pic>
    </p:spTree>
    <p:extLst>
      <p:ext uri="{BB962C8B-B14F-4D97-AF65-F5344CB8AC3E}">
        <p14:creationId xmlns:p14="http://schemas.microsoft.com/office/powerpoint/2010/main" val="162051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a:xfrm>
            <a:off x="862357" y="1746364"/>
            <a:ext cx="4468796" cy="4395689"/>
          </a:xfrm>
        </p:spPr>
        <p:txBody>
          <a:bodyPr lIns="91440" tIns="45720" rIns="91440" bIns="45720" anchor="t"/>
          <a:lstStyle/>
          <a:p>
            <a:pPr marL="285750" indent="-285750">
              <a:buFont typeface="Arial" panose="020B0604020202020204" pitchFamily="34" charset="0"/>
              <a:buChar char="•"/>
            </a:pPr>
            <a:r>
              <a:rPr lang="fi-FI" dirty="0"/>
              <a:t>Katetroinnin syyt</a:t>
            </a:r>
          </a:p>
          <a:p>
            <a:pPr marL="285750" indent="-285750">
              <a:buFont typeface="Arial" panose="020B0604020202020204" pitchFamily="34" charset="0"/>
              <a:buChar char="•"/>
            </a:pPr>
            <a:r>
              <a:rPr lang="fi-FI" dirty="0"/>
              <a:t>Katetrointivälineet</a:t>
            </a:r>
          </a:p>
          <a:p>
            <a:pPr marL="285750" indent="-285750">
              <a:buFont typeface="Arial" panose="020B0604020202020204" pitchFamily="34" charset="0"/>
              <a:buChar char="•"/>
            </a:pPr>
            <a:r>
              <a:rPr lang="fi-FI" dirty="0"/>
              <a:t>Anatomiaa</a:t>
            </a:r>
          </a:p>
          <a:p>
            <a:pPr marL="285750" indent="-285750">
              <a:buFont typeface="Arial" panose="020B0604020202020204" pitchFamily="34" charset="0"/>
              <a:buChar char="•"/>
            </a:pPr>
            <a:r>
              <a:rPr lang="fi-FI" dirty="0"/>
              <a:t>Katetroinnin suorittaminen</a:t>
            </a:r>
          </a:p>
          <a:p>
            <a:pPr marL="285750" indent="-285750">
              <a:buFont typeface="Arial" panose="020B0604020202020204" pitchFamily="34" charset="0"/>
              <a:buChar char="•"/>
            </a:pPr>
            <a:r>
              <a:rPr lang="fi-FI" dirty="0"/>
              <a:t>Katetripotilaan hoito</a:t>
            </a:r>
          </a:p>
          <a:p>
            <a:pPr marL="285750" indent="-285750">
              <a:buFont typeface="Arial" panose="020B0604020202020204" pitchFamily="34" charset="0"/>
              <a:buChar char="•"/>
            </a:pPr>
            <a:r>
              <a:rPr lang="fi-FI" dirty="0"/>
              <a:t>Kestokatetrin poistaminen</a:t>
            </a:r>
          </a:p>
          <a:p>
            <a:pPr marL="285750" indent="-285750">
              <a:buFont typeface="Arial" panose="020B0604020202020204" pitchFamily="34" charset="0"/>
              <a:buChar char="•"/>
            </a:pPr>
            <a:r>
              <a:rPr lang="fi-FI" dirty="0"/>
              <a:t>Potilaan ohjaus</a:t>
            </a:r>
          </a:p>
          <a:p>
            <a:pPr marL="285750" indent="-285750">
              <a:buFont typeface="Arial" panose="020B0604020202020204" pitchFamily="34" charset="0"/>
              <a:buChar char="•"/>
            </a:pPr>
            <a:r>
              <a:rPr lang="fi-FI" dirty="0"/>
              <a:t>Virtsanäytteen otto kestokatetrista</a:t>
            </a:r>
          </a:p>
          <a:p>
            <a:pPr marL="285750" indent="-285750">
              <a:buFont typeface="Arial" panose="020B0604020202020204" pitchFamily="34" charset="0"/>
              <a:buChar char="•"/>
            </a:pPr>
            <a:r>
              <a:rPr lang="fi-FI" dirty="0"/>
              <a:t>Kertakatetrointi/toistokatetrointi</a:t>
            </a:r>
          </a:p>
          <a:p>
            <a:pPr marL="285750" indent="-285750">
              <a:buFont typeface="Arial" panose="020B0604020202020204" pitchFamily="34" charset="0"/>
              <a:buChar char="•"/>
            </a:pPr>
            <a:r>
              <a:rPr lang="fi-FI" dirty="0"/>
              <a:t>Loppuyhteenveto</a:t>
            </a:r>
          </a:p>
          <a:p>
            <a:pPr marL="285750" indent="-285750">
              <a:buFont typeface="Arial" panose="020B0604020202020204" pitchFamily="34" charset="0"/>
              <a:buChar char="•"/>
            </a:pPr>
            <a:endParaRPr lang="fi-FI" dirty="0"/>
          </a:p>
        </p:txBody>
      </p:sp>
      <p:sp>
        <p:nvSpPr>
          <p:cNvPr id="3" name="Otsikko 2"/>
          <p:cNvSpPr>
            <a:spLocks noGrp="1"/>
          </p:cNvSpPr>
          <p:nvPr>
            <p:ph type="title"/>
          </p:nvPr>
        </p:nvSpPr>
        <p:spPr/>
        <p:txBody>
          <a:bodyPr/>
          <a:lstStyle/>
          <a:p>
            <a:r>
              <a:rPr lang="fi-FI" dirty="0"/>
              <a:t>Aiheet</a:t>
            </a:r>
          </a:p>
        </p:txBody>
      </p:sp>
    </p:spTree>
    <p:extLst>
      <p:ext uri="{BB962C8B-B14F-4D97-AF65-F5344CB8AC3E}">
        <p14:creationId xmlns:p14="http://schemas.microsoft.com/office/powerpoint/2010/main" val="43248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896E181-6EBB-B2E9-055C-A0E4468B10F4}"/>
              </a:ext>
            </a:extLst>
          </p:cNvPr>
          <p:cNvSpPr>
            <a:spLocks noGrp="1"/>
          </p:cNvSpPr>
          <p:nvPr>
            <p:ph type="body" sz="quarter" idx="10"/>
          </p:nvPr>
        </p:nvSpPr>
        <p:spPr>
          <a:xfrm>
            <a:off x="746947" y="2265446"/>
            <a:ext cx="10469672" cy="2066857"/>
          </a:xfrm>
        </p:spPr>
        <p:txBody>
          <a:bodyPr>
            <a:normAutofit/>
          </a:bodyPr>
          <a:lstStyle/>
          <a:p>
            <a:pPr marL="0" indent="0">
              <a:buNone/>
            </a:pPr>
            <a:r>
              <a:rPr lang="fi-FI" dirty="0"/>
              <a:t>Potilastietoihin kirjataan katetrin käytön syy, suunniteltu poistopäivä, </a:t>
            </a:r>
            <a:r>
              <a:rPr lang="fi-FI" dirty="0" err="1"/>
              <a:t>asettamis</a:t>
            </a:r>
            <a:r>
              <a:rPr lang="fi-FI" dirty="0"/>
              <a:t> –ja poistopäivät, katetrin </a:t>
            </a:r>
            <a:r>
              <a:rPr lang="fi-FI" dirty="0" err="1"/>
              <a:t>ballongin</a:t>
            </a:r>
            <a:r>
              <a:rPr lang="fi-FI" dirty="0"/>
              <a:t> täyttömäärä, tiedot katetrin mallista, materiaalista ja koosta. </a:t>
            </a:r>
          </a:p>
          <a:p>
            <a:pPr marL="0" indent="0">
              <a:buNone/>
            </a:pPr>
            <a:endParaRPr lang="fi-FI" dirty="0"/>
          </a:p>
          <a:p>
            <a:pPr marL="0" indent="0">
              <a:buNone/>
            </a:pPr>
            <a:r>
              <a:rPr lang="fi-FI" dirty="0"/>
              <a:t>Kestokatetrin toimivuutta ja käytön tarvetta tulee arvioida päivittäin. </a:t>
            </a:r>
          </a:p>
        </p:txBody>
      </p:sp>
      <p:sp>
        <p:nvSpPr>
          <p:cNvPr id="3" name="Otsikko 2">
            <a:extLst>
              <a:ext uri="{FF2B5EF4-FFF2-40B4-BE49-F238E27FC236}">
                <a16:creationId xmlns:a16="http://schemas.microsoft.com/office/drawing/2014/main" id="{57D0AE1E-D3E7-3A60-B95A-B1CD93FA5E08}"/>
              </a:ext>
            </a:extLst>
          </p:cNvPr>
          <p:cNvSpPr>
            <a:spLocks noGrp="1"/>
          </p:cNvSpPr>
          <p:nvPr>
            <p:ph type="title"/>
          </p:nvPr>
        </p:nvSpPr>
        <p:spPr>
          <a:xfrm>
            <a:off x="746947" y="1261825"/>
            <a:ext cx="10469672" cy="1003621"/>
          </a:xfrm>
        </p:spPr>
        <p:txBody>
          <a:bodyPr/>
          <a:lstStyle/>
          <a:p>
            <a:r>
              <a:rPr lang="fi-FI" dirty="0"/>
              <a:t>Dokumentointi</a:t>
            </a:r>
          </a:p>
        </p:txBody>
      </p:sp>
    </p:spTree>
    <p:extLst>
      <p:ext uri="{BB962C8B-B14F-4D97-AF65-F5344CB8AC3E}">
        <p14:creationId xmlns:p14="http://schemas.microsoft.com/office/powerpoint/2010/main" val="333328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E363D53-E480-603E-05B1-C85C16F9548F}"/>
              </a:ext>
            </a:extLst>
          </p:cNvPr>
          <p:cNvSpPr>
            <a:spLocks noGrp="1"/>
          </p:cNvSpPr>
          <p:nvPr>
            <p:ph type="body" sz="quarter" idx="10"/>
          </p:nvPr>
        </p:nvSpPr>
        <p:spPr>
          <a:xfrm>
            <a:off x="738070" y="1732786"/>
            <a:ext cx="10469672" cy="3697884"/>
          </a:xfrm>
        </p:spPr>
        <p:txBody>
          <a:bodyPr lIns="91440" tIns="45720" rIns="91440" bIns="45720" anchor="t">
            <a:normAutofit fontScale="70000" lnSpcReduction="20000"/>
          </a:bodyPr>
          <a:lstStyle/>
          <a:p>
            <a:r>
              <a:rPr lang="fi-FI" dirty="0"/>
              <a:t>Katetriin kiinnitetään joko iso virtsankeräyspussi tai jalkaan kiinnitettävä raajapussi. Pussi ei saa koskettaa lattiaan. </a:t>
            </a:r>
          </a:p>
          <a:p>
            <a:endParaRPr lang="fi-FI" dirty="0"/>
          </a:p>
          <a:p>
            <a:r>
              <a:rPr lang="fi-FI" dirty="0"/>
              <a:t>Katetriin voi yhdistää pussin tilalta myös hanallisen katetriventtiilin, mikäli potilaalla ei ole </a:t>
            </a:r>
            <a:r>
              <a:rPr lang="fi-FI" dirty="0" err="1"/>
              <a:t>ylivenyttynyt</a:t>
            </a:r>
            <a:r>
              <a:rPr lang="fi-FI" dirty="0"/>
              <a:t> virtsarakko ja hän osaa tyhjentää rakkonsa säännöllisesti 3-4 tunnin välein. Älä laita kuitenkaan korkkia, joka joudutaan ottamaan pois joka kerta kun rakkoa tyhjennetään. </a:t>
            </a:r>
          </a:p>
          <a:p>
            <a:endParaRPr lang="fi-FI" dirty="0"/>
          </a:p>
          <a:p>
            <a:r>
              <a:rPr lang="fi-FI" dirty="0"/>
              <a:t>Virtsan on päästävä virtaamaan esteettä ja keskeytyksettä pussiin. Siksi pussi on pidettävä rakon tason alapuolella ja huolehdittava ettei letku pääse taittumaan. </a:t>
            </a:r>
          </a:p>
          <a:p>
            <a:endParaRPr lang="fi-FI" dirty="0"/>
          </a:p>
          <a:p>
            <a:r>
              <a:rPr lang="fi-FI" dirty="0"/>
              <a:t>Reisipussiin voi yöksi yhdistää isomman pussin jatkoksi, hana avataan välistä. </a:t>
            </a:r>
          </a:p>
          <a:p>
            <a:endParaRPr lang="fi-FI" dirty="0"/>
          </a:p>
          <a:p>
            <a:r>
              <a:rPr lang="fi-FI" dirty="0"/>
              <a:t>Huomioitava suljettu systeemi, eli katetrin ja keräyspussin liitosta ei avata, koska suljetun järjestelmän tarkoituksena on estää bakteerien pääsy katetrin tyhjennysletkusta ja virtsankeräyspussista virtsateihin. </a:t>
            </a:r>
          </a:p>
          <a:p>
            <a:endParaRPr lang="fi-FI" dirty="0"/>
          </a:p>
          <a:p>
            <a:r>
              <a:rPr lang="fi-FI" dirty="0"/>
              <a:t>Katetripussi tyhjennetään säännöllisesti, käytetään potilaskohtaista puhdasta kannua. Pussin hana ei saa koskettaa kannua. Tyhjennyksessä vältetään roiskeiden muodostusta.</a:t>
            </a:r>
          </a:p>
        </p:txBody>
      </p:sp>
      <p:sp>
        <p:nvSpPr>
          <p:cNvPr id="3" name="Otsikko 2">
            <a:extLst>
              <a:ext uri="{FF2B5EF4-FFF2-40B4-BE49-F238E27FC236}">
                <a16:creationId xmlns:a16="http://schemas.microsoft.com/office/drawing/2014/main" id="{24F85CE2-E404-0F5E-D58E-FDB7812B52DD}"/>
              </a:ext>
            </a:extLst>
          </p:cNvPr>
          <p:cNvSpPr>
            <a:spLocks noGrp="1"/>
          </p:cNvSpPr>
          <p:nvPr>
            <p:ph type="title"/>
          </p:nvPr>
        </p:nvSpPr>
        <p:spPr/>
        <p:txBody>
          <a:bodyPr lIns="91440" tIns="45720" rIns="91440" bIns="45720" anchor="ctr"/>
          <a:lstStyle/>
          <a:p>
            <a:r>
              <a:rPr lang="fi-FI">
                <a:cs typeface="Poppins ExtraBold"/>
              </a:rPr>
              <a:t>Kestokatetripotilaan hoidosta</a:t>
            </a:r>
            <a:endParaRPr lang="fi-FI"/>
          </a:p>
        </p:txBody>
      </p:sp>
    </p:spTree>
    <p:extLst>
      <p:ext uri="{BB962C8B-B14F-4D97-AF65-F5344CB8AC3E}">
        <p14:creationId xmlns:p14="http://schemas.microsoft.com/office/powerpoint/2010/main" val="3246291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695830F-644B-6C01-AF93-7E4257F1F2D9}"/>
              </a:ext>
            </a:extLst>
          </p:cNvPr>
          <p:cNvSpPr>
            <a:spLocks noGrp="1"/>
          </p:cNvSpPr>
          <p:nvPr>
            <p:ph type="body" sz="quarter" idx="10"/>
          </p:nvPr>
        </p:nvSpPr>
        <p:spPr>
          <a:xfrm>
            <a:off x="859971" y="1579626"/>
            <a:ext cx="10469672" cy="3945528"/>
          </a:xfrm>
        </p:spPr>
        <p:txBody>
          <a:bodyPr/>
          <a:lstStyle/>
          <a:p>
            <a:r>
              <a:rPr lang="fi-FI" dirty="0"/>
              <a:t>Kestokatetri –mahdollisimman lyhyt käyttöaika. Siirryttävä toistokatetrointiin heti kun mahdollista. </a:t>
            </a:r>
          </a:p>
          <a:p>
            <a:endParaRPr lang="fi-FI" dirty="0"/>
          </a:p>
          <a:p>
            <a:r>
              <a:rPr lang="fi-FI" dirty="0"/>
              <a:t>Virtsakatetrin käyttö lisää infektion riskiä, erityisesti käytön pitkittyessä. </a:t>
            </a:r>
          </a:p>
          <a:p>
            <a:endParaRPr lang="fi-FI" dirty="0"/>
          </a:p>
          <a:p>
            <a:r>
              <a:rPr lang="fi-FI" dirty="0"/>
              <a:t>Katetripotilailla </a:t>
            </a:r>
            <a:r>
              <a:rPr lang="fi-FI" dirty="0" err="1"/>
              <a:t>bakteriuria</a:t>
            </a:r>
            <a:r>
              <a:rPr lang="fi-FI" dirty="0"/>
              <a:t> on normaali löydäs, eikä sitä tarvitse hoitaa oireettomilla potilailla. </a:t>
            </a:r>
          </a:p>
          <a:p>
            <a:endParaRPr lang="fi-FI" dirty="0"/>
          </a:p>
          <a:p>
            <a:endParaRPr lang="fi-FI" dirty="0"/>
          </a:p>
          <a:p>
            <a:endParaRPr lang="fi-FI" dirty="0"/>
          </a:p>
        </p:txBody>
      </p:sp>
      <p:sp>
        <p:nvSpPr>
          <p:cNvPr id="3" name="Otsikko 2">
            <a:extLst>
              <a:ext uri="{FF2B5EF4-FFF2-40B4-BE49-F238E27FC236}">
                <a16:creationId xmlns:a16="http://schemas.microsoft.com/office/drawing/2014/main" id="{94033B3C-52A8-E10F-8725-88049C28152D}"/>
              </a:ext>
            </a:extLst>
          </p:cNvPr>
          <p:cNvSpPr>
            <a:spLocks noGrp="1"/>
          </p:cNvSpPr>
          <p:nvPr>
            <p:ph type="title"/>
          </p:nvPr>
        </p:nvSpPr>
        <p:spPr/>
        <p:txBody>
          <a:bodyPr/>
          <a:lstStyle/>
          <a:p>
            <a:r>
              <a:rPr lang="fi-FI" dirty="0"/>
              <a:t>Kestokatetripotilaan hoidosta</a:t>
            </a:r>
          </a:p>
        </p:txBody>
      </p:sp>
    </p:spTree>
    <p:extLst>
      <p:ext uri="{BB962C8B-B14F-4D97-AF65-F5344CB8AC3E}">
        <p14:creationId xmlns:p14="http://schemas.microsoft.com/office/powerpoint/2010/main" val="4153262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DDCC927-3DDC-83A4-5AC1-DB90D6321055}"/>
              </a:ext>
            </a:extLst>
          </p:cNvPr>
          <p:cNvSpPr>
            <a:spLocks noGrp="1"/>
          </p:cNvSpPr>
          <p:nvPr>
            <p:ph type="body" sz="quarter" idx="10"/>
          </p:nvPr>
        </p:nvSpPr>
        <p:spPr>
          <a:xfrm>
            <a:off x="746947" y="1863711"/>
            <a:ext cx="10469672" cy="3697884"/>
          </a:xfrm>
        </p:spPr>
        <p:txBody>
          <a:bodyPr lIns="91440" tIns="45720" rIns="91440" bIns="45720" anchor="t">
            <a:normAutofit lnSpcReduction="10000"/>
          </a:bodyPr>
          <a:lstStyle/>
          <a:p>
            <a:endParaRPr lang="fi-FI" dirty="0"/>
          </a:p>
          <a:p>
            <a:r>
              <a:rPr lang="fi-FI" dirty="0"/>
              <a:t>Alapesu kerran päivässä, myös katetrin tyvi ja katetrin pesu ulkoapäin. </a:t>
            </a:r>
          </a:p>
          <a:p>
            <a:endParaRPr lang="fi-FI" dirty="0"/>
          </a:p>
          <a:p>
            <a:r>
              <a:rPr lang="fi-FI" dirty="0"/>
              <a:t>Pussi vaihdetaan tarvittaessa, jos se menee rikki tai on likainen.</a:t>
            </a:r>
          </a:p>
          <a:p>
            <a:endParaRPr lang="fi-FI" dirty="0"/>
          </a:p>
          <a:p>
            <a:r>
              <a:rPr lang="fi-FI" dirty="0"/>
              <a:t>Riittävä nesteytys 1,5-2 litraa/vrk</a:t>
            </a:r>
          </a:p>
          <a:p>
            <a:endParaRPr lang="fi-FI" dirty="0"/>
          </a:p>
          <a:p>
            <a:r>
              <a:rPr lang="fi-FI" dirty="0"/>
              <a:t>Lateksikatetrin käyttöaika kolme viikkoa</a:t>
            </a:r>
          </a:p>
          <a:p>
            <a:endParaRPr lang="fi-FI" dirty="0"/>
          </a:p>
          <a:p>
            <a:r>
              <a:rPr lang="fi-FI" dirty="0"/>
              <a:t>Silikonikatetrin vaihtoväli kolme kuukautta tai valmistajan ohjeen mukaan</a:t>
            </a:r>
          </a:p>
        </p:txBody>
      </p:sp>
      <p:sp>
        <p:nvSpPr>
          <p:cNvPr id="3" name="Otsikko 2">
            <a:extLst>
              <a:ext uri="{FF2B5EF4-FFF2-40B4-BE49-F238E27FC236}">
                <a16:creationId xmlns:a16="http://schemas.microsoft.com/office/drawing/2014/main" id="{879F2467-DCA0-AD79-A8A0-66E6BC998D55}"/>
              </a:ext>
            </a:extLst>
          </p:cNvPr>
          <p:cNvSpPr>
            <a:spLocks noGrp="1"/>
          </p:cNvSpPr>
          <p:nvPr>
            <p:ph type="title"/>
          </p:nvPr>
        </p:nvSpPr>
        <p:spPr/>
        <p:txBody>
          <a:bodyPr lIns="91440" tIns="45720" rIns="91440" bIns="45720" anchor="ctr"/>
          <a:lstStyle/>
          <a:p>
            <a:r>
              <a:rPr lang="fi-FI">
                <a:cs typeface="Poppins ExtraBold"/>
              </a:rPr>
              <a:t>Kestokatetripotilaan hoidosta</a:t>
            </a:r>
            <a:endParaRPr lang="fi-FI"/>
          </a:p>
        </p:txBody>
      </p:sp>
    </p:spTree>
    <p:extLst>
      <p:ext uri="{BB962C8B-B14F-4D97-AF65-F5344CB8AC3E}">
        <p14:creationId xmlns:p14="http://schemas.microsoft.com/office/powerpoint/2010/main" val="3773416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662364C0-F040-CB78-39FD-612987A3CEFA}"/>
              </a:ext>
            </a:extLst>
          </p:cNvPr>
          <p:cNvSpPr>
            <a:spLocks noGrp="1"/>
          </p:cNvSpPr>
          <p:nvPr>
            <p:ph type="body" sz="quarter" idx="10"/>
          </p:nvPr>
        </p:nvSpPr>
        <p:spPr/>
        <p:txBody>
          <a:bodyPr lIns="91440" tIns="45720" rIns="91440" bIns="45720" anchor="t">
            <a:normAutofit fontScale="70000" lnSpcReduction="20000"/>
          </a:bodyPr>
          <a:lstStyle/>
          <a:p>
            <a:r>
              <a:rPr lang="fi-FI" dirty="0"/>
              <a:t>Katetri on poistettava heti, kun sitä ei tarvita</a:t>
            </a:r>
          </a:p>
          <a:p>
            <a:endParaRPr lang="fi-FI" dirty="0"/>
          </a:p>
          <a:p>
            <a:r>
              <a:rPr lang="fi-FI" dirty="0"/>
              <a:t>Virtsankeräyspussi tyhjennetään ennen katetrin poistoa </a:t>
            </a:r>
          </a:p>
          <a:p>
            <a:endParaRPr lang="fi-FI" dirty="0"/>
          </a:p>
          <a:p>
            <a:r>
              <a:rPr lang="fi-FI" dirty="0" err="1"/>
              <a:t>Katetriballonki</a:t>
            </a:r>
            <a:r>
              <a:rPr lang="fi-FI" dirty="0"/>
              <a:t> tyhjennetään ruiskulla täyttökanavan kautta. Katetri vedetään ulos hitaasti ja laitetaan suoraan roskapussiin. Katetrin poisto on usein kivuliasta. Se johtuu yleensä harjanteen muodostumisesta </a:t>
            </a:r>
            <a:r>
              <a:rPr lang="fi-FI" dirty="0" err="1"/>
              <a:t>ballonkiin</a:t>
            </a:r>
            <a:r>
              <a:rPr lang="fi-FI" dirty="0"/>
              <a:t>. Vaikutus voidaan minimoida antamalla </a:t>
            </a:r>
            <a:r>
              <a:rPr lang="fi-FI" dirty="0" err="1"/>
              <a:t>ballongin</a:t>
            </a:r>
            <a:r>
              <a:rPr lang="fi-FI" dirty="0"/>
              <a:t> tyhjentyä itsestään sen sijaan, että se tyhjennettäisiin imulla. </a:t>
            </a:r>
          </a:p>
          <a:p>
            <a:endParaRPr lang="fi-FI" dirty="0"/>
          </a:p>
          <a:p>
            <a:r>
              <a:rPr lang="fi-FI" dirty="0"/>
              <a:t>Jos katetri on karstoittunut, eikä sitä saa poistettua, voi puudutusgeeliä laittaa katetrin sisään sekä katetrin sivusta virtsaputkeen. Katetria pyöritellään varovasti ja annetaan liukua ulos</a:t>
            </a:r>
          </a:p>
          <a:p>
            <a:endParaRPr lang="fi-FI" dirty="0"/>
          </a:p>
          <a:p>
            <a:r>
              <a:rPr lang="fi-FI" dirty="0"/>
              <a:t>Virtsauksen onnistumista seurataan katetrin poiston jälkeen</a:t>
            </a:r>
          </a:p>
          <a:p>
            <a:endParaRPr lang="fi-FI" dirty="0"/>
          </a:p>
          <a:p>
            <a:r>
              <a:rPr lang="fi-FI" dirty="0"/>
              <a:t>Tarvittaessa kipulääkitys ja lämmin suihku</a:t>
            </a:r>
          </a:p>
          <a:p>
            <a:endParaRPr lang="fi-FI" dirty="0"/>
          </a:p>
          <a:p>
            <a:r>
              <a:rPr lang="fi-FI" dirty="0"/>
              <a:t>Jos potilas ei saa virtsattua, hänet tulee </a:t>
            </a:r>
            <a:r>
              <a:rPr lang="fi-FI" dirty="0" err="1"/>
              <a:t>kertakatetroida</a:t>
            </a:r>
            <a:endParaRPr lang="fi-FI" dirty="0"/>
          </a:p>
        </p:txBody>
      </p:sp>
      <p:sp>
        <p:nvSpPr>
          <p:cNvPr id="3" name="Otsikko 2">
            <a:extLst>
              <a:ext uri="{FF2B5EF4-FFF2-40B4-BE49-F238E27FC236}">
                <a16:creationId xmlns:a16="http://schemas.microsoft.com/office/drawing/2014/main" id="{9E9BFCE9-96AE-39B1-28DB-ADCE545386DE}"/>
              </a:ext>
            </a:extLst>
          </p:cNvPr>
          <p:cNvSpPr>
            <a:spLocks noGrp="1"/>
          </p:cNvSpPr>
          <p:nvPr>
            <p:ph type="title"/>
          </p:nvPr>
        </p:nvSpPr>
        <p:spPr/>
        <p:txBody>
          <a:bodyPr lIns="91440" tIns="45720" rIns="91440" bIns="45720" anchor="ctr"/>
          <a:lstStyle/>
          <a:p>
            <a:r>
              <a:rPr lang="fi-FI">
                <a:cs typeface="Poppins ExtraBold"/>
              </a:rPr>
              <a:t>Kestokatetrin poistaminen</a:t>
            </a:r>
            <a:endParaRPr lang="fi-FI"/>
          </a:p>
        </p:txBody>
      </p:sp>
    </p:spTree>
    <p:extLst>
      <p:ext uri="{BB962C8B-B14F-4D97-AF65-F5344CB8AC3E}">
        <p14:creationId xmlns:p14="http://schemas.microsoft.com/office/powerpoint/2010/main" val="1696839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0EF8DE02-1683-8677-BD1F-A0905EFA4CB9}"/>
              </a:ext>
            </a:extLst>
          </p:cNvPr>
          <p:cNvSpPr>
            <a:spLocks noGrp="1"/>
          </p:cNvSpPr>
          <p:nvPr>
            <p:ph type="body" sz="quarter" idx="10"/>
          </p:nvPr>
        </p:nvSpPr>
        <p:spPr/>
        <p:txBody>
          <a:bodyPr lIns="91440" tIns="45720" rIns="91440" bIns="45720" anchor="t">
            <a:normAutofit fontScale="92500" lnSpcReduction="10000"/>
          </a:bodyPr>
          <a:lstStyle/>
          <a:p>
            <a:endParaRPr lang="fi-FI" dirty="0"/>
          </a:p>
          <a:p>
            <a:r>
              <a:rPr lang="fi-FI" dirty="0"/>
              <a:t>Potilaat saavat ilmaisjakeluna katetrihoitoon liittyvät tarvikkeet lähimmästä hoitotarvikejakelusta. Hoitotarvikejakeluun tehdään lähete ja annetaan se potilaalle mukaan.  </a:t>
            </a:r>
          </a:p>
          <a:p>
            <a:pPr marL="0" indent="0">
              <a:buNone/>
            </a:pPr>
            <a:endParaRPr lang="fi-FI" dirty="0"/>
          </a:p>
          <a:p>
            <a:r>
              <a:rPr lang="fi-FI" dirty="0"/>
              <a:t>Potilaalle annetaan mukaan vaihtopussi ja iso virtsankeräyspussi, ohjataan virtsapussin tyhjennys. </a:t>
            </a:r>
          </a:p>
          <a:p>
            <a:endParaRPr lang="fi-FI" dirty="0"/>
          </a:p>
          <a:p>
            <a:r>
              <a:rPr lang="fi-FI" dirty="0"/>
              <a:t>Potilaalle annetaan mukaan </a:t>
            </a:r>
            <a:r>
              <a:rPr lang="fi-FI" dirty="0">
                <a:hlinkClick r:id="rId2"/>
              </a:rPr>
              <a:t>Kestokatetripotilaan ohje</a:t>
            </a:r>
            <a:r>
              <a:rPr lang="fi-FI" dirty="0"/>
              <a:t> ja ohjataan katetrin käsittelyä. </a:t>
            </a:r>
          </a:p>
          <a:p>
            <a:pPr marL="0" indent="0">
              <a:buNone/>
            </a:pPr>
            <a:endParaRPr lang="fi-FI" dirty="0"/>
          </a:p>
          <a:p>
            <a:r>
              <a:rPr lang="fi-FI" dirty="0"/>
              <a:t>Tarvittaessa ilmoitus kotihoitoon</a:t>
            </a:r>
          </a:p>
        </p:txBody>
      </p:sp>
      <p:sp>
        <p:nvSpPr>
          <p:cNvPr id="3" name="Otsikko 2">
            <a:extLst>
              <a:ext uri="{FF2B5EF4-FFF2-40B4-BE49-F238E27FC236}">
                <a16:creationId xmlns:a16="http://schemas.microsoft.com/office/drawing/2014/main" id="{A0A8EBC1-B818-E009-268B-5C4317639CAA}"/>
              </a:ext>
            </a:extLst>
          </p:cNvPr>
          <p:cNvSpPr>
            <a:spLocks noGrp="1"/>
          </p:cNvSpPr>
          <p:nvPr>
            <p:ph type="title"/>
          </p:nvPr>
        </p:nvSpPr>
        <p:spPr/>
        <p:txBody>
          <a:bodyPr lIns="91440" tIns="45720" rIns="91440" bIns="45720" anchor="ctr"/>
          <a:lstStyle/>
          <a:p>
            <a:r>
              <a:rPr lang="fi-FI" dirty="0">
                <a:cs typeface="Poppins ExtraBold"/>
              </a:rPr>
              <a:t>Potilaan ohjaus kotiutuessa</a:t>
            </a:r>
            <a:endParaRPr lang="fi-FI" dirty="0"/>
          </a:p>
        </p:txBody>
      </p:sp>
    </p:spTree>
    <p:extLst>
      <p:ext uri="{BB962C8B-B14F-4D97-AF65-F5344CB8AC3E}">
        <p14:creationId xmlns:p14="http://schemas.microsoft.com/office/powerpoint/2010/main" val="3052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BDA5D6A2-AED8-884E-37D1-C64881F19DBF}"/>
              </a:ext>
            </a:extLst>
          </p:cNvPr>
          <p:cNvSpPr>
            <a:spLocks noGrp="1"/>
          </p:cNvSpPr>
          <p:nvPr>
            <p:ph type="body" sz="quarter" idx="10"/>
          </p:nvPr>
        </p:nvSpPr>
        <p:spPr>
          <a:xfrm>
            <a:off x="429049" y="1775535"/>
            <a:ext cx="5287809" cy="4233960"/>
          </a:xfrm>
        </p:spPr>
        <p:txBody>
          <a:bodyPr lIns="91440" tIns="45720" rIns="91440" bIns="45720" anchor="t">
            <a:normAutofit lnSpcReduction="10000"/>
          </a:bodyPr>
          <a:lstStyle/>
          <a:p>
            <a:pPr marL="285750" indent="-285750">
              <a:buFont typeface="Arial" panose="020B0604020202020204" pitchFamily="34" charset="0"/>
              <a:buChar char="•"/>
            </a:pPr>
            <a:r>
              <a:rPr lang="fi-FI" dirty="0"/>
              <a:t>Virtsanäyte otetaan vain jos potilaalla on oireita (pelkkä haju ja virtsan sakkaisuus eivät ole riittäviä oireita). Näytteenottoa harkitaan myös, jos potilaan kunto on yleisesti ottaen heikko, potilaalla on korkea kuume, potilas ei reagoi hoitoon ja potilas on tullut sairaalaan infektion määrittämiseksi. </a:t>
            </a:r>
          </a:p>
          <a:p>
            <a:endParaRPr lang="fi-FI" dirty="0"/>
          </a:p>
          <a:p>
            <a:pPr marL="285750" indent="-285750">
              <a:buFont typeface="Arial" panose="020B0604020202020204" pitchFamily="34" charset="0"/>
              <a:buChar char="•"/>
            </a:pPr>
            <a:r>
              <a:rPr lang="fi-FI" dirty="0"/>
              <a:t>Katetri suljetaan ainakin kahdeksi tunniksi. Ennen näytteenottoa virtsaa lasketaan hieman pussiin, jotta saadaan luotettava ja tuore näyte. </a:t>
            </a:r>
          </a:p>
          <a:p>
            <a:endParaRPr lang="fi-FI" dirty="0"/>
          </a:p>
          <a:p>
            <a:pPr marL="285750" indent="-285750">
              <a:buFont typeface="Arial" panose="020B0604020202020204" pitchFamily="34" charset="0"/>
              <a:buChar char="•"/>
            </a:pPr>
            <a:r>
              <a:rPr lang="fi-FI" dirty="0"/>
              <a:t>Näytteenottokohta puhdistetaan A12t:lla. </a:t>
            </a:r>
          </a:p>
          <a:p>
            <a:pPr marL="285750" indent="-285750">
              <a:buFont typeface="Arial" panose="020B0604020202020204" pitchFamily="34" charset="0"/>
              <a:buChar char="•"/>
            </a:pPr>
            <a:endParaRPr lang="fi-FI" dirty="0"/>
          </a:p>
          <a:p>
            <a:pPr marL="285750" indent="-285750">
              <a:buFont typeface="Arial" panose="020B0604020202020204" pitchFamily="34" charset="0"/>
              <a:buChar char="•"/>
            </a:pPr>
            <a:r>
              <a:rPr lang="fi-FI" dirty="0"/>
              <a:t>Näyte otetaan virtsapussin letkusta sille varatusta kohdasta neulalla ja ruiskulla tai ruiskulla. </a:t>
            </a:r>
          </a:p>
          <a:p>
            <a:endParaRPr lang="fi-FI" dirty="0"/>
          </a:p>
          <a:p>
            <a:pPr marL="285750" indent="-285750">
              <a:buFont typeface="Arial" panose="020B0604020202020204" pitchFamily="34" charset="0"/>
              <a:buChar char="•"/>
            </a:pPr>
            <a:r>
              <a:rPr lang="fi-FI" dirty="0"/>
              <a:t>Ennen mikrobilääkkeen aloitusta katetri poistetaan tai vaihdetaan 1-2 vrk kuluessa lääkkeen aloituksesta</a:t>
            </a:r>
          </a:p>
          <a:p>
            <a:pPr marL="285750" indent="-285750">
              <a:buFont typeface="Arial" panose="020B0604020202020204" pitchFamily="34" charset="0"/>
              <a:buChar char="•"/>
            </a:pPr>
            <a:endParaRPr lang="fi-FI" dirty="0"/>
          </a:p>
        </p:txBody>
      </p:sp>
      <p:sp>
        <p:nvSpPr>
          <p:cNvPr id="3" name="Otsikko 2">
            <a:extLst>
              <a:ext uri="{FF2B5EF4-FFF2-40B4-BE49-F238E27FC236}">
                <a16:creationId xmlns:a16="http://schemas.microsoft.com/office/drawing/2014/main" id="{81C29BBD-D09B-A9F2-8B35-D6F27805F20B}"/>
              </a:ext>
            </a:extLst>
          </p:cNvPr>
          <p:cNvSpPr>
            <a:spLocks noGrp="1"/>
          </p:cNvSpPr>
          <p:nvPr>
            <p:ph type="title"/>
          </p:nvPr>
        </p:nvSpPr>
        <p:spPr/>
        <p:txBody>
          <a:bodyPr lIns="91440" tIns="45720" rIns="91440" bIns="45720" anchor="ctr">
            <a:normAutofit fontScale="90000"/>
          </a:bodyPr>
          <a:lstStyle/>
          <a:p>
            <a:r>
              <a:rPr lang="fi-FI" sz="2800" dirty="0">
                <a:cs typeface="Poppins ExtraBold"/>
              </a:rPr>
              <a:t>Virtsanäytteen ottaminen kestokatetrista</a:t>
            </a:r>
            <a:endParaRPr lang="fi-FI" sz="2800" dirty="0"/>
          </a:p>
        </p:txBody>
      </p:sp>
      <p:pic>
        <p:nvPicPr>
          <p:cNvPr id="5" name="Kuva 4">
            <a:extLst>
              <a:ext uri="{FF2B5EF4-FFF2-40B4-BE49-F238E27FC236}">
                <a16:creationId xmlns:a16="http://schemas.microsoft.com/office/drawing/2014/main" id="{AC5E129C-48AF-2220-83DC-4E11A8ED9316}"/>
              </a:ext>
            </a:extLst>
          </p:cNvPr>
          <p:cNvPicPr>
            <a:picLocks noChangeAspect="1"/>
          </p:cNvPicPr>
          <p:nvPr/>
        </p:nvPicPr>
        <p:blipFill>
          <a:blip r:embed="rId2"/>
          <a:stretch>
            <a:fillRect/>
          </a:stretch>
        </p:blipFill>
        <p:spPr>
          <a:xfrm>
            <a:off x="7580388" y="477211"/>
            <a:ext cx="3346230" cy="2132762"/>
          </a:xfrm>
          <a:prstGeom prst="rect">
            <a:avLst/>
          </a:prstGeom>
        </p:spPr>
      </p:pic>
      <p:pic>
        <p:nvPicPr>
          <p:cNvPr id="7" name="Kuva 6">
            <a:extLst>
              <a:ext uri="{FF2B5EF4-FFF2-40B4-BE49-F238E27FC236}">
                <a16:creationId xmlns:a16="http://schemas.microsoft.com/office/drawing/2014/main" id="{44DB76E6-8A9E-D619-E090-DFA6BDB60BCF}"/>
              </a:ext>
            </a:extLst>
          </p:cNvPr>
          <p:cNvPicPr>
            <a:picLocks noChangeAspect="1"/>
          </p:cNvPicPr>
          <p:nvPr/>
        </p:nvPicPr>
        <p:blipFill>
          <a:blip r:embed="rId3"/>
          <a:stretch>
            <a:fillRect/>
          </a:stretch>
        </p:blipFill>
        <p:spPr>
          <a:xfrm>
            <a:off x="6732511" y="2850631"/>
            <a:ext cx="4747130" cy="3145490"/>
          </a:xfrm>
          <a:prstGeom prst="rect">
            <a:avLst/>
          </a:prstGeom>
        </p:spPr>
      </p:pic>
    </p:spTree>
    <p:extLst>
      <p:ext uri="{BB962C8B-B14F-4D97-AF65-F5344CB8AC3E}">
        <p14:creationId xmlns:p14="http://schemas.microsoft.com/office/powerpoint/2010/main" val="3612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DAC04AC-4EEB-A688-4F77-EB90D61F4485}"/>
              </a:ext>
            </a:extLst>
          </p:cNvPr>
          <p:cNvSpPr>
            <a:spLocks noGrp="1"/>
          </p:cNvSpPr>
          <p:nvPr>
            <p:ph type="body" sz="quarter" idx="10"/>
          </p:nvPr>
        </p:nvSpPr>
        <p:spPr>
          <a:xfrm>
            <a:off x="984259" y="1468058"/>
            <a:ext cx="9286557" cy="4660777"/>
          </a:xfrm>
        </p:spPr>
        <p:txBody>
          <a:bodyPr lIns="91440" tIns="45720" rIns="91440" bIns="45720" anchor="t">
            <a:normAutofit lnSpcReduction="10000"/>
          </a:bodyPr>
          <a:lstStyle/>
          <a:p>
            <a:endParaRPr lang="fi-FI" dirty="0"/>
          </a:p>
          <a:p>
            <a:r>
              <a:rPr lang="fi-FI" dirty="0"/>
              <a:t>Kertakatetroinnilla tarkoitetaan rakon kertaluonteista tyhjentämistä, esimerkiksi leikkauksen jälkeen tai jäännösvirtsan mittaamiseksi</a:t>
            </a:r>
          </a:p>
          <a:p>
            <a:endParaRPr lang="fi-FI" dirty="0"/>
          </a:p>
          <a:p>
            <a:r>
              <a:rPr lang="fi-FI" dirty="0"/>
              <a:t>Toistokatetroinnilla tarkoitetaan jatkuvaa, säännöllistä rakon tyhjentämistä katetrilla, esimerkiksi jos potilaalle on totaali virtsaumpi tai rakon tyhjenemisongelmia/suuret jäännösvirtsamäärät.  </a:t>
            </a:r>
          </a:p>
          <a:p>
            <a:endParaRPr lang="fi-FI" dirty="0"/>
          </a:p>
          <a:p>
            <a:r>
              <a:rPr lang="fi-FI" dirty="0"/>
              <a:t>Rakon tyhjenemisongelmia voi aiheuttaa esimerkiksi neurologiset sairaudet tai suurentunut eturauhanen. </a:t>
            </a:r>
          </a:p>
          <a:p>
            <a:endParaRPr lang="fi-FI" dirty="0"/>
          </a:p>
          <a:p>
            <a:r>
              <a:rPr lang="fi-FI" dirty="0"/>
              <a:t>Toistokatetrointia voidaan tehdä myös virtsaputken ahtauman aukipitämiseksi.</a:t>
            </a:r>
          </a:p>
          <a:p>
            <a:endParaRPr lang="fi-FI" dirty="0"/>
          </a:p>
          <a:p>
            <a:endParaRPr lang="fi-FI" dirty="0"/>
          </a:p>
        </p:txBody>
      </p:sp>
      <p:sp>
        <p:nvSpPr>
          <p:cNvPr id="3" name="Otsikko 2">
            <a:extLst>
              <a:ext uri="{FF2B5EF4-FFF2-40B4-BE49-F238E27FC236}">
                <a16:creationId xmlns:a16="http://schemas.microsoft.com/office/drawing/2014/main" id="{515132B2-225F-726B-A9AA-B2D631EA4B40}"/>
              </a:ext>
            </a:extLst>
          </p:cNvPr>
          <p:cNvSpPr>
            <a:spLocks noGrp="1"/>
          </p:cNvSpPr>
          <p:nvPr>
            <p:ph type="title"/>
          </p:nvPr>
        </p:nvSpPr>
        <p:spPr/>
        <p:txBody>
          <a:bodyPr lIns="91440" tIns="45720" rIns="91440" bIns="45720" anchor="ctr"/>
          <a:lstStyle/>
          <a:p>
            <a:r>
              <a:rPr lang="fi-FI" dirty="0"/>
              <a:t>Kertakatetrointi / Toistokatetrointi</a:t>
            </a:r>
          </a:p>
        </p:txBody>
      </p:sp>
    </p:spTree>
    <p:extLst>
      <p:ext uri="{BB962C8B-B14F-4D97-AF65-F5344CB8AC3E}">
        <p14:creationId xmlns:p14="http://schemas.microsoft.com/office/powerpoint/2010/main" val="1047596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3C2AC19-CEC2-2237-7597-C1D3E389448C}"/>
              </a:ext>
            </a:extLst>
          </p:cNvPr>
          <p:cNvSpPr>
            <a:spLocks noGrp="1"/>
          </p:cNvSpPr>
          <p:nvPr>
            <p:ph type="body" sz="quarter" idx="10"/>
          </p:nvPr>
        </p:nvSpPr>
        <p:spPr>
          <a:xfrm>
            <a:off x="861164" y="1899222"/>
            <a:ext cx="10469672" cy="3697884"/>
          </a:xfrm>
        </p:spPr>
        <p:txBody>
          <a:bodyPr/>
          <a:lstStyle/>
          <a:p>
            <a:r>
              <a:rPr lang="fi-FI" dirty="0"/>
              <a:t>Ammattilainen katetroi aina steriilisti, myös kotihoidossa.</a:t>
            </a:r>
          </a:p>
          <a:p>
            <a:endParaRPr lang="fi-FI" dirty="0"/>
          </a:p>
          <a:p>
            <a:r>
              <a:rPr lang="fi-FI" dirty="0"/>
              <a:t>Desinfioi kädet ja kerää seuraavat katetrointitarvikkeet vasta puhdistetulle tasolle, esimerkiksi instrumenttipöydälle:</a:t>
            </a:r>
          </a:p>
          <a:p>
            <a:endParaRPr lang="fi-FI" dirty="0"/>
          </a:p>
          <a:p>
            <a:pPr marL="0" indent="0">
              <a:buNone/>
            </a:pPr>
            <a:r>
              <a:rPr lang="fi-FI" dirty="0"/>
              <a:t>    - Steriili katetrointipakkaus: pesukuppi + pesusykeröt, atulat,</a:t>
            </a:r>
          </a:p>
          <a:p>
            <a:pPr marL="0" indent="0">
              <a:buNone/>
            </a:pPr>
            <a:r>
              <a:rPr lang="fi-FI" dirty="0"/>
              <a:t>      steriili liina, steriilit suojakäsineet, kaarimalja, taitoksia, </a:t>
            </a:r>
            <a:r>
              <a:rPr lang="fi-FI" dirty="0" err="1"/>
              <a:t>peangit</a:t>
            </a:r>
            <a:endParaRPr lang="fi-FI" dirty="0"/>
          </a:p>
          <a:p>
            <a:pPr marL="0" indent="0">
              <a:buNone/>
            </a:pPr>
            <a:endParaRPr lang="fi-FI" dirty="0"/>
          </a:p>
          <a:p>
            <a:pPr marL="0" indent="0">
              <a:buNone/>
            </a:pPr>
            <a:r>
              <a:rPr lang="fi-FI" dirty="0"/>
              <a:t>   Jos pakkauksia ei ole käytettävissä, välineet voi kerätä erikseen. </a:t>
            </a:r>
          </a:p>
          <a:p>
            <a:endParaRPr lang="fi-FI" dirty="0"/>
          </a:p>
        </p:txBody>
      </p:sp>
      <p:sp>
        <p:nvSpPr>
          <p:cNvPr id="3" name="Otsikko 2">
            <a:extLst>
              <a:ext uri="{FF2B5EF4-FFF2-40B4-BE49-F238E27FC236}">
                <a16:creationId xmlns:a16="http://schemas.microsoft.com/office/drawing/2014/main" id="{26CDEEC3-ECAF-AEF1-1728-1852755D77AC}"/>
              </a:ext>
            </a:extLst>
          </p:cNvPr>
          <p:cNvSpPr>
            <a:spLocks noGrp="1"/>
          </p:cNvSpPr>
          <p:nvPr>
            <p:ph type="title"/>
          </p:nvPr>
        </p:nvSpPr>
        <p:spPr/>
        <p:txBody>
          <a:bodyPr/>
          <a:lstStyle/>
          <a:p>
            <a:r>
              <a:rPr lang="fi-FI" dirty="0"/>
              <a:t>Kertakatetroinnin valmistelu</a:t>
            </a:r>
          </a:p>
        </p:txBody>
      </p:sp>
    </p:spTree>
    <p:extLst>
      <p:ext uri="{BB962C8B-B14F-4D97-AF65-F5344CB8AC3E}">
        <p14:creationId xmlns:p14="http://schemas.microsoft.com/office/powerpoint/2010/main" val="17779957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1A95C1B9-0FBE-9EC1-5F06-49731C643E84}"/>
              </a:ext>
            </a:extLst>
          </p:cNvPr>
          <p:cNvSpPr>
            <a:spLocks noGrp="1"/>
          </p:cNvSpPr>
          <p:nvPr>
            <p:ph type="body" sz="quarter" idx="10"/>
          </p:nvPr>
        </p:nvSpPr>
        <p:spPr>
          <a:xfrm>
            <a:off x="755825" y="506027"/>
            <a:ext cx="10469672" cy="3697884"/>
          </a:xfrm>
        </p:spPr>
        <p:txBody>
          <a:bodyPr>
            <a:normAutofit/>
          </a:bodyPr>
          <a:lstStyle/>
          <a:p>
            <a:r>
              <a:rPr lang="fi-FI" dirty="0"/>
              <a:t>Pesunesteeksi steriili </a:t>
            </a:r>
            <a:r>
              <a:rPr lang="fi-FI" dirty="0" err="1"/>
              <a:t>Nacl</a:t>
            </a:r>
            <a:r>
              <a:rPr lang="fi-FI" dirty="0"/>
              <a:t> tai </a:t>
            </a:r>
            <a:r>
              <a:rPr lang="fi-FI" dirty="0" err="1"/>
              <a:t>Aqua</a:t>
            </a:r>
            <a:endParaRPr lang="fi-FI" dirty="0"/>
          </a:p>
          <a:p>
            <a:pPr marL="0" indent="0">
              <a:buNone/>
            </a:pPr>
            <a:endParaRPr lang="fi-FI" dirty="0"/>
          </a:p>
          <a:p>
            <a:r>
              <a:rPr lang="fi-FI" dirty="0"/>
              <a:t>Sopiva katetri; yleensä hydrofiilinen. Katetri on </a:t>
            </a:r>
            <a:r>
              <a:rPr lang="fi-FI" dirty="0" err="1"/>
              <a:t>hetivalmis</a:t>
            </a:r>
            <a:r>
              <a:rPr lang="fi-FI" dirty="0"/>
              <a:t> tai mukana on liukastusneste. </a:t>
            </a:r>
          </a:p>
          <a:p>
            <a:pPr marL="0" indent="0">
              <a:buNone/>
            </a:pPr>
            <a:r>
              <a:rPr lang="fi-FI" dirty="0"/>
              <a:t>   </a:t>
            </a:r>
            <a:r>
              <a:rPr lang="fi-FI" dirty="0" err="1"/>
              <a:t>Nelaton</a:t>
            </a:r>
            <a:r>
              <a:rPr lang="fi-FI" dirty="0"/>
              <a:t>, </a:t>
            </a:r>
            <a:r>
              <a:rPr lang="fi-FI" dirty="0" err="1"/>
              <a:t>Tiemann</a:t>
            </a:r>
            <a:r>
              <a:rPr lang="fi-FI" dirty="0"/>
              <a:t>, tai pisarakärkinen, yleensä </a:t>
            </a:r>
            <a:r>
              <a:rPr lang="fi-FI" dirty="0" err="1"/>
              <a:t>ch</a:t>
            </a:r>
            <a:r>
              <a:rPr lang="fi-FI" dirty="0"/>
              <a:t> 12-16. </a:t>
            </a:r>
          </a:p>
          <a:p>
            <a:endParaRPr lang="fi-FI" dirty="0"/>
          </a:p>
          <a:p>
            <a:r>
              <a:rPr lang="fi-FI" dirty="0"/>
              <a:t>Astia, johon virtsa valutetaan.</a:t>
            </a:r>
          </a:p>
          <a:p>
            <a:endParaRPr lang="fi-FI" dirty="0"/>
          </a:p>
          <a:p>
            <a:r>
              <a:rPr lang="fi-FI" dirty="0"/>
              <a:t>Vuodesuoja ja roskapussi</a:t>
            </a:r>
          </a:p>
          <a:p>
            <a:endParaRPr lang="fi-FI" dirty="0"/>
          </a:p>
        </p:txBody>
      </p:sp>
      <p:pic>
        <p:nvPicPr>
          <p:cNvPr id="5" name="Kuva 4" descr="Kuva, joka sisältää kohteen neula, sisä-&#10;&#10;Kuvaus luotu automaattisesti">
            <a:extLst>
              <a:ext uri="{FF2B5EF4-FFF2-40B4-BE49-F238E27FC236}">
                <a16:creationId xmlns:a16="http://schemas.microsoft.com/office/drawing/2014/main" id="{69F033F9-F116-F7FA-9686-E9D075F4BC4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548761" y="2946521"/>
            <a:ext cx="3687192" cy="3529838"/>
          </a:xfrm>
          <a:prstGeom prst="rect">
            <a:avLst/>
          </a:prstGeom>
        </p:spPr>
      </p:pic>
      <p:sp>
        <p:nvSpPr>
          <p:cNvPr id="6" name="Tekstiruutu 5">
            <a:extLst>
              <a:ext uri="{FF2B5EF4-FFF2-40B4-BE49-F238E27FC236}">
                <a16:creationId xmlns:a16="http://schemas.microsoft.com/office/drawing/2014/main" id="{E3755E11-25E0-6247-D808-9605A4CB54BB}"/>
              </a:ext>
            </a:extLst>
          </p:cNvPr>
          <p:cNvSpPr txBox="1"/>
          <p:nvPr/>
        </p:nvSpPr>
        <p:spPr>
          <a:xfrm>
            <a:off x="10390996" y="3089429"/>
            <a:ext cx="1669002" cy="3139321"/>
          </a:xfrm>
          <a:prstGeom prst="rect">
            <a:avLst/>
          </a:prstGeom>
          <a:noFill/>
        </p:spPr>
        <p:txBody>
          <a:bodyPr wrap="square" rtlCol="0">
            <a:spAutoFit/>
          </a:bodyPr>
          <a:lstStyle/>
          <a:p>
            <a:r>
              <a:rPr lang="fi-FI" dirty="0" err="1">
                <a:solidFill>
                  <a:srgbClr val="333333"/>
                </a:solidFill>
              </a:rPr>
              <a:t>Nelaton</a:t>
            </a:r>
            <a:endParaRPr lang="fi-FI" dirty="0">
              <a:solidFill>
                <a:srgbClr val="333333"/>
              </a:solidFill>
            </a:endParaRPr>
          </a:p>
          <a:p>
            <a:endParaRPr lang="fi-FI" dirty="0">
              <a:solidFill>
                <a:srgbClr val="333333"/>
              </a:solidFill>
            </a:endParaRPr>
          </a:p>
          <a:p>
            <a:endParaRPr lang="fi-FI" dirty="0">
              <a:solidFill>
                <a:srgbClr val="333333"/>
              </a:solidFill>
            </a:endParaRPr>
          </a:p>
          <a:p>
            <a:r>
              <a:rPr lang="fi-FI" dirty="0" err="1">
                <a:solidFill>
                  <a:srgbClr val="333333"/>
                </a:solidFill>
              </a:rPr>
              <a:t>Tiemann</a:t>
            </a:r>
            <a:endParaRPr lang="fi-FI" dirty="0">
              <a:solidFill>
                <a:srgbClr val="333333"/>
              </a:solidFill>
            </a:endParaRPr>
          </a:p>
          <a:p>
            <a:endParaRPr lang="fi-FI" dirty="0">
              <a:solidFill>
                <a:srgbClr val="333333"/>
              </a:solidFill>
            </a:endParaRPr>
          </a:p>
          <a:p>
            <a:endParaRPr lang="fi-FI" dirty="0">
              <a:solidFill>
                <a:srgbClr val="333333"/>
              </a:solidFill>
            </a:endParaRPr>
          </a:p>
          <a:p>
            <a:endParaRPr lang="fi-FI" dirty="0">
              <a:solidFill>
                <a:srgbClr val="333333"/>
              </a:solidFill>
            </a:endParaRPr>
          </a:p>
          <a:p>
            <a:endParaRPr lang="fi-FI" dirty="0">
              <a:solidFill>
                <a:srgbClr val="333333"/>
              </a:solidFill>
            </a:endParaRPr>
          </a:p>
          <a:p>
            <a:endParaRPr lang="fi-FI" dirty="0">
              <a:solidFill>
                <a:srgbClr val="333333"/>
              </a:solidFill>
            </a:endParaRPr>
          </a:p>
          <a:p>
            <a:r>
              <a:rPr lang="fi-FI" dirty="0">
                <a:solidFill>
                  <a:srgbClr val="333333"/>
                </a:solidFill>
              </a:rPr>
              <a:t>Pisara/</a:t>
            </a:r>
          </a:p>
          <a:p>
            <a:r>
              <a:rPr lang="fi-FI" dirty="0">
                <a:solidFill>
                  <a:srgbClr val="333333"/>
                </a:solidFill>
              </a:rPr>
              <a:t>pallokärki</a:t>
            </a:r>
          </a:p>
        </p:txBody>
      </p:sp>
    </p:spTree>
    <p:extLst>
      <p:ext uri="{BB962C8B-B14F-4D97-AF65-F5344CB8AC3E}">
        <p14:creationId xmlns:p14="http://schemas.microsoft.com/office/powerpoint/2010/main" val="299146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0"/>
          </p:nvPr>
        </p:nvSpPr>
        <p:spPr/>
        <p:txBody>
          <a:bodyPr lIns="91440" tIns="45720" rIns="91440" bIns="45720" anchor="t">
            <a:normAutofit fontScale="92500" lnSpcReduction="20000"/>
          </a:bodyPr>
          <a:lstStyle/>
          <a:p>
            <a:pPr marL="0" indent="0">
              <a:buNone/>
            </a:pPr>
            <a:r>
              <a:rPr lang="fi-FI" dirty="0"/>
              <a:t>-Rakon tyhjenemisvaikeudet (akuutti tai krooninen virtsaumpi)</a:t>
            </a:r>
          </a:p>
          <a:p>
            <a:pPr marL="0" indent="0">
              <a:buNone/>
            </a:pPr>
            <a:endParaRPr lang="fi-FI" dirty="0"/>
          </a:p>
          <a:p>
            <a:pPr marL="0" indent="0">
              <a:buNone/>
            </a:pPr>
            <a:r>
              <a:rPr lang="fi-FI" dirty="0"/>
              <a:t>- Lääkkeiden anto rakkoon (rakkosyövän ja virtsarakon   </a:t>
            </a:r>
          </a:p>
          <a:p>
            <a:pPr marL="0" indent="0">
              <a:buNone/>
            </a:pPr>
            <a:r>
              <a:rPr lang="fi-FI" dirty="0"/>
              <a:t>  kipuoireyhtymässä käytettävät lääkkeet)</a:t>
            </a:r>
          </a:p>
          <a:p>
            <a:pPr marL="0" indent="0">
              <a:buNone/>
            </a:pPr>
            <a:endParaRPr lang="fi-FI" dirty="0"/>
          </a:p>
          <a:p>
            <a:pPr marL="0" indent="0">
              <a:buNone/>
            </a:pPr>
            <a:r>
              <a:rPr lang="fi-FI" dirty="0"/>
              <a:t>- Tutkimus- ja hoitotoimenpiteet </a:t>
            </a:r>
          </a:p>
          <a:p>
            <a:pPr marL="0" indent="0">
              <a:buNone/>
            </a:pPr>
            <a:endParaRPr lang="fi-FI" dirty="0"/>
          </a:p>
          <a:p>
            <a:pPr marL="0" indent="0">
              <a:buNone/>
            </a:pPr>
            <a:r>
              <a:rPr lang="fi-FI" dirty="0"/>
              <a:t>- Isot leikkaukset</a:t>
            </a:r>
          </a:p>
          <a:p>
            <a:pPr marL="0" indent="0">
              <a:buNone/>
            </a:pPr>
            <a:endParaRPr lang="fi-FI" dirty="0"/>
          </a:p>
          <a:p>
            <a:pPr marL="0" indent="0">
              <a:buNone/>
            </a:pPr>
            <a:r>
              <a:rPr lang="fi-FI" dirty="0"/>
              <a:t>- Tehohoito ja terminaalihoito</a:t>
            </a:r>
          </a:p>
          <a:p>
            <a:pPr marL="0" indent="0">
              <a:buNone/>
            </a:pPr>
            <a:endParaRPr lang="fi-FI" dirty="0"/>
          </a:p>
          <a:p>
            <a:pPr marL="0" indent="0">
              <a:buNone/>
            </a:pPr>
            <a:r>
              <a:rPr lang="fi-FI" dirty="0"/>
              <a:t>- Balanssin seuranta </a:t>
            </a:r>
          </a:p>
          <a:p>
            <a:pPr marL="0" indent="0">
              <a:buNone/>
            </a:pPr>
            <a:endParaRPr lang="fi-FI" dirty="0"/>
          </a:p>
        </p:txBody>
      </p:sp>
      <p:sp>
        <p:nvSpPr>
          <p:cNvPr id="3" name="Otsikko 2"/>
          <p:cNvSpPr>
            <a:spLocks noGrp="1"/>
          </p:cNvSpPr>
          <p:nvPr>
            <p:ph type="title"/>
          </p:nvPr>
        </p:nvSpPr>
        <p:spPr/>
        <p:txBody>
          <a:bodyPr lIns="91440" tIns="45720" rIns="91440" bIns="45720" anchor="ctr"/>
          <a:lstStyle/>
          <a:p>
            <a:r>
              <a:rPr lang="fi-FI" dirty="0">
                <a:cs typeface="Poppins ExtraBold"/>
              </a:rPr>
              <a:t>Katetroinnin syyt</a:t>
            </a:r>
            <a:endParaRPr lang="fi-FI" dirty="0"/>
          </a:p>
        </p:txBody>
      </p:sp>
    </p:spTree>
    <p:extLst>
      <p:ext uri="{BB962C8B-B14F-4D97-AF65-F5344CB8AC3E}">
        <p14:creationId xmlns:p14="http://schemas.microsoft.com/office/powerpoint/2010/main" val="3549990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94D4E00-2187-A0B9-C52D-682E1DB56EB8}"/>
              </a:ext>
            </a:extLst>
          </p:cNvPr>
          <p:cNvSpPr>
            <a:spLocks noGrp="1"/>
          </p:cNvSpPr>
          <p:nvPr>
            <p:ph type="body" sz="quarter" idx="10"/>
          </p:nvPr>
        </p:nvSpPr>
        <p:spPr>
          <a:xfrm>
            <a:off x="861164" y="1872589"/>
            <a:ext cx="10469672" cy="3697884"/>
          </a:xfrm>
        </p:spPr>
        <p:txBody>
          <a:bodyPr>
            <a:normAutofit fontScale="77500" lnSpcReduction="20000"/>
          </a:bodyPr>
          <a:lstStyle/>
          <a:p>
            <a:r>
              <a:rPr lang="fi-FI" dirty="0"/>
              <a:t>Katetroinnin voi suorittaa yksin tai avustajan kanssa</a:t>
            </a:r>
          </a:p>
          <a:p>
            <a:endParaRPr lang="fi-FI" dirty="0"/>
          </a:p>
          <a:p>
            <a:r>
              <a:rPr lang="fi-FI" dirty="0"/>
              <a:t>Kerrotaan potilaalle katetroinnista</a:t>
            </a:r>
          </a:p>
          <a:p>
            <a:pPr marL="0" indent="0">
              <a:buNone/>
            </a:pPr>
            <a:endParaRPr lang="fi-FI" dirty="0"/>
          </a:p>
          <a:p>
            <a:r>
              <a:rPr lang="fi-FI" dirty="0"/>
              <a:t>Kädet desinfioidaan, laitetaan vuodesuoja pakaroiden ja reisien alle ja desinfioidaan kädet uudelleen</a:t>
            </a:r>
          </a:p>
          <a:p>
            <a:endParaRPr lang="fi-FI" dirty="0"/>
          </a:p>
          <a:p>
            <a:r>
              <a:rPr lang="fi-FI" dirty="0"/>
              <a:t>Valmistele steriili pöytä; avaa katetrointipakkaus, lisää pesuneste pesukuppiin ja valmistele katetri. </a:t>
            </a:r>
          </a:p>
          <a:p>
            <a:pPr marL="0" indent="0">
              <a:buNone/>
            </a:pPr>
            <a:endParaRPr lang="fi-FI" dirty="0"/>
          </a:p>
          <a:p>
            <a:r>
              <a:rPr lang="fi-FI" dirty="0"/>
              <a:t>Kädet desinfioidaan ja puetaan steriilit käsineet</a:t>
            </a:r>
          </a:p>
          <a:p>
            <a:endParaRPr lang="fi-FI" dirty="0"/>
          </a:p>
          <a:p>
            <a:r>
              <a:rPr lang="fi-FI" b="1" dirty="0"/>
              <a:t>Pitkä virtsaputki</a:t>
            </a:r>
            <a:r>
              <a:rPr lang="fi-FI" dirty="0"/>
              <a:t>: Katetroija ottaa tukevan otteen peniksestä, penis suoristetaan ja vedetään esinahka taakse ja säilyttää otteen koko toimenpiteen ajan. </a:t>
            </a:r>
          </a:p>
          <a:p>
            <a:endParaRPr lang="fi-FI" dirty="0"/>
          </a:p>
          <a:p>
            <a:r>
              <a:rPr lang="fi-FI" b="1" dirty="0"/>
              <a:t>Lyhyt virtsaputki</a:t>
            </a:r>
            <a:r>
              <a:rPr lang="fi-FI" dirty="0"/>
              <a:t>: Potilas ohjataan selinmakuulle, polvet koukussa ja jalat levitettyinä. Katetroija levittää häpyhuulet niin että virtsaputken suu tulee näkyville. </a:t>
            </a:r>
          </a:p>
          <a:p>
            <a:endParaRPr lang="fi-FI" dirty="0"/>
          </a:p>
        </p:txBody>
      </p:sp>
      <p:sp>
        <p:nvSpPr>
          <p:cNvPr id="3" name="Otsikko 2">
            <a:extLst>
              <a:ext uri="{FF2B5EF4-FFF2-40B4-BE49-F238E27FC236}">
                <a16:creationId xmlns:a16="http://schemas.microsoft.com/office/drawing/2014/main" id="{4326F041-411A-66DC-8E8E-C6DC3ED3F692}"/>
              </a:ext>
            </a:extLst>
          </p:cNvPr>
          <p:cNvSpPr>
            <a:spLocks noGrp="1"/>
          </p:cNvSpPr>
          <p:nvPr>
            <p:ph type="title"/>
          </p:nvPr>
        </p:nvSpPr>
        <p:spPr/>
        <p:txBody>
          <a:bodyPr/>
          <a:lstStyle/>
          <a:p>
            <a:r>
              <a:rPr lang="fi-FI" dirty="0"/>
              <a:t>Kertakatetroinnin suorittaminen</a:t>
            </a:r>
          </a:p>
        </p:txBody>
      </p:sp>
    </p:spTree>
    <p:extLst>
      <p:ext uri="{BB962C8B-B14F-4D97-AF65-F5344CB8AC3E}">
        <p14:creationId xmlns:p14="http://schemas.microsoft.com/office/powerpoint/2010/main" val="318642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AECBDA1-DF8D-9119-F306-FA32CDF40AA9}"/>
              </a:ext>
            </a:extLst>
          </p:cNvPr>
          <p:cNvSpPr>
            <a:spLocks noGrp="1"/>
          </p:cNvSpPr>
          <p:nvPr>
            <p:ph type="body" sz="quarter" idx="10"/>
          </p:nvPr>
        </p:nvSpPr>
        <p:spPr>
          <a:xfrm>
            <a:off x="861164" y="940434"/>
            <a:ext cx="10469672" cy="5149648"/>
          </a:xfrm>
        </p:spPr>
        <p:txBody>
          <a:bodyPr>
            <a:normAutofit fontScale="62500" lnSpcReduction="20000"/>
          </a:bodyPr>
          <a:lstStyle/>
          <a:p>
            <a:r>
              <a:rPr lang="fi-FI" dirty="0"/>
              <a:t>Pestään keittosuolalla virtsaputken suulta poispäin. Taitos vaihdetaan jokaisen pyyhkäisyn jälkeen. </a:t>
            </a:r>
          </a:p>
          <a:p>
            <a:endParaRPr lang="fi-FI" dirty="0"/>
          </a:p>
          <a:p>
            <a:r>
              <a:rPr lang="fi-FI" dirty="0"/>
              <a:t>Puudutegeeliä ei käytetä kuin poikkeustilanteissa. </a:t>
            </a:r>
          </a:p>
          <a:p>
            <a:endParaRPr lang="fi-FI" dirty="0"/>
          </a:p>
          <a:p>
            <a:r>
              <a:rPr lang="fi-FI" dirty="0"/>
              <a:t>Katetri työnnetään rauhallisesti rakkoon kontaminaatiota välttäen, katetrin tyveä myöten. Katetri ei saa koskettaa potilaan ihoa tai ympäristön pintoja katetroinnin aikana.  Mahdolliset virtsaputkivauriot luovat infektioille otolliset olosuhteet. </a:t>
            </a:r>
          </a:p>
          <a:p>
            <a:endParaRPr lang="fi-FI" dirty="0"/>
          </a:p>
          <a:p>
            <a:r>
              <a:rPr lang="fi-FI" dirty="0"/>
              <a:t>Mikäli katetrissa on hygieniasuoja tai asetin, voi katetrin laittaa tehdaspuhtailla käsineillä. </a:t>
            </a:r>
          </a:p>
          <a:p>
            <a:endParaRPr lang="fi-FI" dirty="0"/>
          </a:p>
          <a:p>
            <a:r>
              <a:rPr lang="fi-FI" dirty="0"/>
              <a:t>Pitkälle virtsaputkelle valitaan ensin </a:t>
            </a:r>
            <a:r>
              <a:rPr lang="fi-FI" dirty="0" err="1"/>
              <a:t>nelaton</a:t>
            </a:r>
            <a:r>
              <a:rPr lang="fi-FI" dirty="0"/>
              <a:t> katetri ja jos katetrointi ei onnistu vaihdetaan </a:t>
            </a:r>
            <a:r>
              <a:rPr lang="fi-FI" dirty="0" err="1"/>
              <a:t>tiemann</a:t>
            </a:r>
            <a:r>
              <a:rPr lang="fi-FI" dirty="0"/>
              <a:t> -katetriin. Tarvittaessa pisarakärkinen katetri. </a:t>
            </a:r>
          </a:p>
          <a:p>
            <a:endParaRPr lang="fi-FI" dirty="0"/>
          </a:p>
          <a:p>
            <a:r>
              <a:rPr lang="fi-FI" dirty="0"/>
              <a:t>Lyhyelle virtsaputkelle aina lyhyt </a:t>
            </a:r>
            <a:r>
              <a:rPr lang="fi-FI" dirty="0" err="1"/>
              <a:t>nelaton</a:t>
            </a:r>
            <a:r>
              <a:rPr lang="fi-FI" dirty="0"/>
              <a:t> –katetri. </a:t>
            </a:r>
          </a:p>
          <a:p>
            <a:endParaRPr lang="fi-FI" dirty="0"/>
          </a:p>
          <a:p>
            <a:r>
              <a:rPr lang="fi-FI" dirty="0"/>
              <a:t>Katetri työnnetään rauhallisesti rakkoon. Kun virtsaa alkaa tulla, kannattaa katetria liikuttaa vielä 1-2 cm rakkoon päin. Pidetään katetrista kiinni niin kauan, kunnes virtsan tulo loppuu. </a:t>
            </a:r>
          </a:p>
          <a:p>
            <a:endParaRPr lang="fi-FI" dirty="0"/>
          </a:p>
          <a:p>
            <a:r>
              <a:rPr lang="fi-FI" dirty="0"/>
              <a:t>Poistetaan katetri rauhallisesti ulospäin vetämällä ja laitetaan se suoraan erilliseen roskapussiin. </a:t>
            </a:r>
          </a:p>
          <a:p>
            <a:endParaRPr lang="fi-FI" dirty="0"/>
          </a:p>
          <a:p>
            <a:r>
              <a:rPr lang="fi-FI" dirty="0"/>
              <a:t>Lopuksi desinfioidaan kädet. </a:t>
            </a:r>
          </a:p>
          <a:p>
            <a:pPr marL="0" indent="0">
              <a:buNone/>
            </a:pPr>
            <a:endParaRPr lang="fi-FI" dirty="0"/>
          </a:p>
          <a:p>
            <a:r>
              <a:rPr lang="fi-FI" dirty="0" err="1"/>
              <a:t>Tiemann</a:t>
            </a:r>
            <a:r>
              <a:rPr lang="fi-FI" dirty="0"/>
              <a:t> –katetria käytettäessä huomioitava, että katetrin kärki osoittaa ylöspäin koko katetroinnin ajan. </a:t>
            </a:r>
          </a:p>
          <a:p>
            <a:pPr marL="0" indent="0">
              <a:buNone/>
            </a:pPr>
            <a:endParaRPr lang="fi-FI" dirty="0"/>
          </a:p>
          <a:p>
            <a:r>
              <a:rPr lang="fi-FI" dirty="0"/>
              <a:t>Jos katetri menee emättimeen, otetaan uusi katetri. </a:t>
            </a:r>
          </a:p>
          <a:p>
            <a:endParaRPr lang="fi-FI" dirty="0"/>
          </a:p>
          <a:p>
            <a:r>
              <a:rPr lang="fi-FI" dirty="0"/>
              <a:t>Jos katetroinnin aikana tulee erektio, se ei estä katetrointia jos katetri menee estettä ja kivutta rakkoon. </a:t>
            </a:r>
          </a:p>
          <a:p>
            <a:endParaRPr lang="fi-FI" dirty="0"/>
          </a:p>
        </p:txBody>
      </p:sp>
    </p:spTree>
    <p:extLst>
      <p:ext uri="{BB962C8B-B14F-4D97-AF65-F5344CB8AC3E}">
        <p14:creationId xmlns:p14="http://schemas.microsoft.com/office/powerpoint/2010/main" val="1488200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4D8CEBE-4E19-FA05-6386-8173AD38504D}"/>
              </a:ext>
            </a:extLst>
          </p:cNvPr>
          <p:cNvSpPr>
            <a:spLocks noGrp="1"/>
          </p:cNvSpPr>
          <p:nvPr>
            <p:ph type="body" sz="quarter" idx="10"/>
          </p:nvPr>
        </p:nvSpPr>
        <p:spPr>
          <a:xfrm>
            <a:off x="755825" y="1732786"/>
            <a:ext cx="10469672" cy="3697884"/>
          </a:xfrm>
        </p:spPr>
        <p:txBody>
          <a:bodyPr lIns="91440" tIns="45720" rIns="91440" bIns="45720" anchor="t">
            <a:normAutofit fontScale="55000" lnSpcReduction="20000"/>
          </a:bodyPr>
          <a:lstStyle/>
          <a:p>
            <a:endParaRPr lang="fi-FI" dirty="0"/>
          </a:p>
          <a:p>
            <a:endParaRPr lang="fi-FI" dirty="0"/>
          </a:p>
          <a:p>
            <a:endParaRPr lang="fi-FI" dirty="0"/>
          </a:p>
          <a:p>
            <a:r>
              <a:rPr lang="fi-FI" dirty="0"/>
              <a:t>Hoitotyön ammattilainen voi opettaa potilaalle omatoimisen toistokatetroinnin. </a:t>
            </a:r>
          </a:p>
          <a:p>
            <a:endParaRPr lang="fi-FI" dirty="0"/>
          </a:p>
          <a:p>
            <a:r>
              <a:rPr lang="fi-FI" dirty="0"/>
              <a:t>Ammattilainen valitsee sopivan katetrin ja ohjaa sen käytön.</a:t>
            </a:r>
          </a:p>
          <a:p>
            <a:endParaRPr lang="fi-FI" dirty="0"/>
          </a:p>
          <a:p>
            <a:r>
              <a:rPr lang="fi-FI" dirty="0"/>
              <a:t>Kun potilas itse katetroi, katetrointi tehdään paljain puhtain käsin. </a:t>
            </a:r>
          </a:p>
          <a:p>
            <a:endParaRPr lang="fi-FI" dirty="0"/>
          </a:p>
          <a:p>
            <a:r>
              <a:rPr lang="fi-FI" dirty="0"/>
              <a:t>Katetroinnin voi suorittaa myös omainen. Hän voi halutessaan pukea tehdaspuhtaat käsineet. </a:t>
            </a:r>
          </a:p>
          <a:p>
            <a:endParaRPr lang="fi-FI" dirty="0"/>
          </a:p>
          <a:p>
            <a:r>
              <a:rPr lang="fi-FI" dirty="0"/>
              <a:t>Potilas pesee kädet vedellä ja saippualla tai käyttää käsihuuhdetta ja katetroi paljailla käsillä</a:t>
            </a:r>
          </a:p>
          <a:p>
            <a:endParaRPr lang="fi-FI" dirty="0"/>
          </a:p>
          <a:p>
            <a:r>
              <a:rPr lang="fi-FI" dirty="0"/>
              <a:t>Alapesu tehdään kerran päivässä sekä aina ulostamisen jälkeen. </a:t>
            </a:r>
          </a:p>
          <a:p>
            <a:endParaRPr lang="fi-FI" dirty="0"/>
          </a:p>
          <a:p>
            <a:r>
              <a:rPr lang="fi-FI" dirty="0"/>
              <a:t>Tarvittaessa virtsamäärä mitataan</a:t>
            </a:r>
          </a:p>
          <a:p>
            <a:endParaRPr lang="fi-FI" dirty="0"/>
          </a:p>
          <a:p>
            <a:r>
              <a:rPr lang="fi-FI" dirty="0"/>
              <a:t>Rakon tyhjennyksen jälkeen katetri laitetaan sekajätteisiin</a:t>
            </a:r>
          </a:p>
          <a:p>
            <a:endParaRPr lang="fi-FI" dirty="0"/>
          </a:p>
          <a:p>
            <a:r>
              <a:rPr lang="fi-FI" dirty="0"/>
              <a:t>Jos katetroitu virtsamäärä ylittää 500 ml, katetrointikertoja on lisättävä</a:t>
            </a:r>
          </a:p>
        </p:txBody>
      </p:sp>
      <p:sp>
        <p:nvSpPr>
          <p:cNvPr id="3" name="Otsikko 2">
            <a:extLst>
              <a:ext uri="{FF2B5EF4-FFF2-40B4-BE49-F238E27FC236}">
                <a16:creationId xmlns:a16="http://schemas.microsoft.com/office/drawing/2014/main" id="{FA74DF85-C282-C35F-E2AA-5368F61B1945}"/>
              </a:ext>
            </a:extLst>
          </p:cNvPr>
          <p:cNvSpPr>
            <a:spLocks noGrp="1"/>
          </p:cNvSpPr>
          <p:nvPr>
            <p:ph type="title"/>
          </p:nvPr>
        </p:nvSpPr>
        <p:spPr/>
        <p:txBody>
          <a:bodyPr lIns="91440" tIns="45720" rIns="91440" bIns="45720" anchor="ctr"/>
          <a:lstStyle/>
          <a:p>
            <a:r>
              <a:rPr lang="fi-FI" dirty="0">
                <a:cs typeface="Poppins ExtraBold"/>
              </a:rPr>
              <a:t>Toistokatetrointi potilaan toimesta</a:t>
            </a:r>
            <a:endParaRPr lang="fi-FI" dirty="0"/>
          </a:p>
        </p:txBody>
      </p:sp>
    </p:spTree>
    <p:extLst>
      <p:ext uri="{BB962C8B-B14F-4D97-AF65-F5344CB8AC3E}">
        <p14:creationId xmlns:p14="http://schemas.microsoft.com/office/powerpoint/2010/main" val="6963107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54F77F05-1DCA-AB24-2C1A-E5F15098DDF9}"/>
              </a:ext>
            </a:extLst>
          </p:cNvPr>
          <p:cNvSpPr>
            <a:spLocks noGrp="1"/>
          </p:cNvSpPr>
          <p:nvPr>
            <p:ph type="body" sz="quarter" idx="10"/>
          </p:nvPr>
        </p:nvSpPr>
        <p:spPr/>
        <p:txBody>
          <a:bodyPr/>
          <a:lstStyle/>
          <a:p>
            <a:r>
              <a:rPr lang="fi-FI" dirty="0"/>
              <a:t>Virtsakatetri laitetaan vain perustellusta syystä</a:t>
            </a:r>
          </a:p>
          <a:p>
            <a:endParaRPr lang="fi-FI" dirty="0"/>
          </a:p>
          <a:p>
            <a:r>
              <a:rPr lang="fi-FI" dirty="0"/>
              <a:t>Katetroinnissa käytetään aseptista tekniikkaa</a:t>
            </a:r>
          </a:p>
          <a:p>
            <a:endParaRPr lang="fi-FI" dirty="0"/>
          </a:p>
          <a:p>
            <a:r>
              <a:rPr lang="fi-FI" dirty="0"/>
              <a:t>Katetrijärjestelmä pidetään suljettuna ja virtsan esteettömästä kulusta huolehditaan</a:t>
            </a:r>
          </a:p>
          <a:p>
            <a:endParaRPr lang="fi-FI" dirty="0"/>
          </a:p>
          <a:p>
            <a:r>
              <a:rPr lang="fi-FI" dirty="0"/>
              <a:t>Kestokatetri poistetaan heti, kun sen tarve on päättynyt. </a:t>
            </a:r>
          </a:p>
        </p:txBody>
      </p:sp>
      <p:sp>
        <p:nvSpPr>
          <p:cNvPr id="3" name="Otsikko 2">
            <a:extLst>
              <a:ext uri="{FF2B5EF4-FFF2-40B4-BE49-F238E27FC236}">
                <a16:creationId xmlns:a16="http://schemas.microsoft.com/office/drawing/2014/main" id="{CF9EF222-21FA-A123-BBDC-9A01D0AB2A17}"/>
              </a:ext>
            </a:extLst>
          </p:cNvPr>
          <p:cNvSpPr>
            <a:spLocks noGrp="1"/>
          </p:cNvSpPr>
          <p:nvPr>
            <p:ph type="title"/>
          </p:nvPr>
        </p:nvSpPr>
        <p:spPr/>
        <p:txBody>
          <a:bodyPr>
            <a:normAutofit fontScale="90000"/>
          </a:bodyPr>
          <a:lstStyle/>
          <a:p>
            <a:r>
              <a:rPr lang="fi-FI" dirty="0"/>
              <a:t>Yhteenveto katetriperäisten infektioiden ennaltaehkäisystä</a:t>
            </a:r>
          </a:p>
        </p:txBody>
      </p:sp>
    </p:spTree>
    <p:extLst>
      <p:ext uri="{BB962C8B-B14F-4D97-AF65-F5344CB8AC3E}">
        <p14:creationId xmlns:p14="http://schemas.microsoft.com/office/powerpoint/2010/main" val="2460132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40F5C78-AA37-1672-3D23-39C9CBFF6B59}"/>
              </a:ext>
            </a:extLst>
          </p:cNvPr>
          <p:cNvSpPr>
            <a:spLocks noGrp="1"/>
          </p:cNvSpPr>
          <p:nvPr>
            <p:ph type="title"/>
          </p:nvPr>
        </p:nvSpPr>
        <p:spPr>
          <a:xfrm>
            <a:off x="4519957" y="2726640"/>
            <a:ext cx="2777488" cy="1003621"/>
          </a:xfrm>
        </p:spPr>
        <p:txBody>
          <a:bodyPr/>
          <a:lstStyle/>
          <a:p>
            <a:r>
              <a:rPr lang="fi-FI" dirty="0"/>
              <a:t>KIITOS!</a:t>
            </a:r>
          </a:p>
        </p:txBody>
      </p:sp>
    </p:spTree>
    <p:extLst>
      <p:ext uri="{BB962C8B-B14F-4D97-AF65-F5344CB8AC3E}">
        <p14:creationId xmlns:p14="http://schemas.microsoft.com/office/powerpoint/2010/main" val="3647824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4E19C0F4-C115-82A1-51A1-8F1197CA9FD1}"/>
              </a:ext>
            </a:extLst>
          </p:cNvPr>
          <p:cNvSpPr>
            <a:spLocks noGrp="1"/>
          </p:cNvSpPr>
          <p:nvPr>
            <p:ph type="body" sz="quarter" idx="10"/>
          </p:nvPr>
        </p:nvSpPr>
        <p:spPr>
          <a:xfrm>
            <a:off x="729192" y="1874828"/>
            <a:ext cx="10469672" cy="4148405"/>
          </a:xfrm>
        </p:spPr>
        <p:txBody>
          <a:bodyPr lIns="91440" tIns="45720" rIns="91440" bIns="45720" anchor="t">
            <a:normAutofit fontScale="70000" lnSpcReduction="20000"/>
          </a:bodyPr>
          <a:lstStyle/>
          <a:p>
            <a:r>
              <a:rPr lang="fi-FI" dirty="0"/>
              <a:t>Tammela, Teuvo: Virtsaumpi, </a:t>
            </a:r>
            <a:r>
              <a:rPr lang="fi-FI" dirty="0" err="1"/>
              <a:t>hemotamponaatio</a:t>
            </a:r>
            <a:r>
              <a:rPr lang="fi-FI" dirty="0"/>
              <a:t> ja virtsarakon katetrointi, 2013. Urologia.</a:t>
            </a:r>
          </a:p>
          <a:p>
            <a:endParaRPr lang="fi-FI" dirty="0"/>
          </a:p>
          <a:p>
            <a:r>
              <a:rPr lang="fi-FI" dirty="0"/>
              <a:t>EAUN: Katetrointi. Näyttöön perustuvat ohjeet urologian parhaista hoitokäytännöistä. 2012.</a:t>
            </a:r>
          </a:p>
          <a:p>
            <a:endParaRPr lang="fi-FI" dirty="0"/>
          </a:p>
          <a:p>
            <a:r>
              <a:rPr lang="fi-FI" dirty="0"/>
              <a:t>HUS hoito-ohje 2021. Aseptiikka virtsarakon katetroinnissa. </a:t>
            </a:r>
          </a:p>
          <a:p>
            <a:endParaRPr lang="fi-FI" dirty="0"/>
          </a:p>
          <a:p>
            <a:r>
              <a:rPr lang="fi-FI" dirty="0"/>
              <a:t>THL: Virtsarakon kestokatetrin asettaminen ja käsittely</a:t>
            </a:r>
          </a:p>
          <a:p>
            <a:endParaRPr lang="fi-FI" dirty="0"/>
          </a:p>
          <a:p>
            <a:r>
              <a:rPr lang="fi-FI" dirty="0"/>
              <a:t>THL: Virtsarakon kerta –ja toistokatetrointi</a:t>
            </a:r>
          </a:p>
          <a:p>
            <a:endParaRPr lang="fi-FI" dirty="0"/>
          </a:p>
          <a:p>
            <a:r>
              <a:rPr lang="fi-FI" dirty="0" err="1"/>
              <a:t>Pohde</a:t>
            </a:r>
            <a:r>
              <a:rPr lang="fi-FI" dirty="0"/>
              <a:t>: Virtsarakon katetrointi</a:t>
            </a:r>
          </a:p>
          <a:p>
            <a:endParaRPr lang="fi-FI" dirty="0"/>
          </a:p>
          <a:p>
            <a:r>
              <a:rPr lang="fi-FI" dirty="0"/>
              <a:t>Sairaanhoitajan käsikirja: Kertakatetrointi sairaalassa, Virtsaumpipotilaan hoito, </a:t>
            </a:r>
            <a:r>
              <a:rPr lang="fi-FI" dirty="0" err="1"/>
              <a:t>Rakkotamponaatiopotilaan</a:t>
            </a:r>
            <a:r>
              <a:rPr lang="fi-FI" dirty="0"/>
              <a:t> hoito, Toistokatetrointi</a:t>
            </a:r>
          </a:p>
          <a:p>
            <a:endParaRPr lang="fi-FI" dirty="0"/>
          </a:p>
          <a:p>
            <a:r>
              <a:rPr lang="fi-FI" dirty="0"/>
              <a:t>Lääkärin käsikirja: Virtsarakon katetrointi ja </a:t>
            </a:r>
            <a:r>
              <a:rPr lang="fi-FI" dirty="0" err="1"/>
              <a:t>subrapubinen</a:t>
            </a:r>
            <a:r>
              <a:rPr lang="fi-FI" dirty="0"/>
              <a:t> </a:t>
            </a:r>
            <a:r>
              <a:rPr lang="fi-FI" dirty="0" err="1"/>
              <a:t>kystostooma</a:t>
            </a:r>
            <a:endParaRPr lang="fi-FI" dirty="0"/>
          </a:p>
          <a:p>
            <a:endParaRPr lang="fi-FI" dirty="0"/>
          </a:p>
          <a:p>
            <a:r>
              <a:rPr lang="fi-FI" dirty="0"/>
              <a:t>Teho- ja valvontatyön opas: Virtsakatetroidun potilaan hoito</a:t>
            </a:r>
          </a:p>
          <a:p>
            <a:endParaRPr lang="fi-FI" dirty="0"/>
          </a:p>
        </p:txBody>
      </p:sp>
      <p:sp>
        <p:nvSpPr>
          <p:cNvPr id="3" name="Otsikko 2">
            <a:extLst>
              <a:ext uri="{FF2B5EF4-FFF2-40B4-BE49-F238E27FC236}">
                <a16:creationId xmlns:a16="http://schemas.microsoft.com/office/drawing/2014/main" id="{AD2E1320-A13C-5ADF-E930-EDD2C1FD14E4}"/>
              </a:ext>
            </a:extLst>
          </p:cNvPr>
          <p:cNvSpPr>
            <a:spLocks noGrp="1"/>
          </p:cNvSpPr>
          <p:nvPr>
            <p:ph type="title"/>
          </p:nvPr>
        </p:nvSpPr>
        <p:spPr/>
        <p:txBody>
          <a:bodyPr lIns="91440" tIns="45720" rIns="91440" bIns="45720" anchor="ctr"/>
          <a:lstStyle/>
          <a:p>
            <a:r>
              <a:rPr lang="fi-FI">
                <a:cs typeface="Poppins ExtraBold"/>
              </a:rPr>
              <a:t>Lähteet</a:t>
            </a:r>
            <a:endParaRPr lang="fi-FI"/>
          </a:p>
        </p:txBody>
      </p:sp>
    </p:spTree>
    <p:extLst>
      <p:ext uri="{BB962C8B-B14F-4D97-AF65-F5344CB8AC3E}">
        <p14:creationId xmlns:p14="http://schemas.microsoft.com/office/powerpoint/2010/main" val="356099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9F7E5478-103B-169C-C4AA-785A6734F140}"/>
              </a:ext>
            </a:extLst>
          </p:cNvPr>
          <p:cNvSpPr>
            <a:spLocks noGrp="1"/>
          </p:cNvSpPr>
          <p:nvPr>
            <p:ph type="body" sz="quarter" idx="10"/>
          </p:nvPr>
        </p:nvSpPr>
        <p:spPr/>
        <p:txBody>
          <a:bodyPr>
            <a:normAutofit fontScale="92500" lnSpcReduction="20000"/>
          </a:bodyPr>
          <a:lstStyle/>
          <a:p>
            <a:pPr marL="0" indent="0">
              <a:buNone/>
            </a:pPr>
            <a:endParaRPr lang="fi-FI" dirty="0"/>
          </a:p>
          <a:p>
            <a:r>
              <a:rPr lang="fi-FI" dirty="0"/>
              <a:t>Katetrointi voi olla potilaalle kiusallinen ja fyysisesti ja henkisesti epämukava toimenpide. </a:t>
            </a:r>
          </a:p>
          <a:p>
            <a:endParaRPr lang="fi-FI" dirty="0"/>
          </a:p>
          <a:p>
            <a:r>
              <a:rPr lang="fi-FI" dirty="0"/>
              <a:t>Potilaalle kerrotaan katetroinnin syy ja pyydetään potilaalta lupa</a:t>
            </a:r>
          </a:p>
          <a:p>
            <a:pPr marL="0" indent="0">
              <a:buNone/>
            </a:pPr>
            <a:r>
              <a:rPr lang="fi-FI" dirty="0"/>
              <a:t>    katetroinnin suorittamiseen, mikäli se on mahdollista</a:t>
            </a:r>
          </a:p>
          <a:p>
            <a:endParaRPr lang="fi-FI" dirty="0"/>
          </a:p>
          <a:p>
            <a:r>
              <a:rPr lang="fi-FI" dirty="0"/>
              <a:t>Kerrotaan potilaalle katetroinnista ja näin saadaan ehkä lievitettyä potilaan ahdistusta ja nolostumista. </a:t>
            </a:r>
          </a:p>
          <a:p>
            <a:endParaRPr lang="fi-FI" dirty="0"/>
          </a:p>
          <a:p>
            <a:r>
              <a:rPr lang="fi-FI" dirty="0"/>
              <a:t>Potilaan rentoutuminen tekee katetrin asettamisesta helpompaa, miellyttävämpää ja vähentää mahdollisten virtsaputkivammojen riskiä. </a:t>
            </a:r>
          </a:p>
        </p:txBody>
      </p:sp>
      <p:sp>
        <p:nvSpPr>
          <p:cNvPr id="3" name="Otsikko 2">
            <a:extLst>
              <a:ext uri="{FF2B5EF4-FFF2-40B4-BE49-F238E27FC236}">
                <a16:creationId xmlns:a16="http://schemas.microsoft.com/office/drawing/2014/main" id="{907A8C07-CA89-D7AB-34DC-8966007AA68D}"/>
              </a:ext>
            </a:extLst>
          </p:cNvPr>
          <p:cNvSpPr>
            <a:spLocks noGrp="1"/>
          </p:cNvSpPr>
          <p:nvPr>
            <p:ph type="title"/>
          </p:nvPr>
        </p:nvSpPr>
        <p:spPr/>
        <p:txBody>
          <a:bodyPr/>
          <a:lstStyle/>
          <a:p>
            <a:r>
              <a:rPr lang="fi-FI" dirty="0"/>
              <a:t>Potilaan valmistelu</a:t>
            </a:r>
          </a:p>
        </p:txBody>
      </p:sp>
    </p:spTree>
    <p:extLst>
      <p:ext uri="{BB962C8B-B14F-4D97-AF65-F5344CB8AC3E}">
        <p14:creationId xmlns:p14="http://schemas.microsoft.com/office/powerpoint/2010/main" val="4049863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861164" y="442726"/>
            <a:ext cx="10469672" cy="1003621"/>
          </a:xfrm>
        </p:spPr>
        <p:txBody>
          <a:bodyPr lIns="91440" tIns="45720" rIns="91440" bIns="45720" anchor="ctr"/>
          <a:lstStyle/>
          <a:p>
            <a:r>
              <a:rPr lang="fi-FI" dirty="0">
                <a:cs typeface="Poppins ExtraBold"/>
              </a:rPr>
              <a:t>Anatomiaa, pitkä virtsaputki</a:t>
            </a:r>
          </a:p>
        </p:txBody>
      </p:sp>
      <p:pic>
        <p:nvPicPr>
          <p:cNvPr id="4" name="Sisällön paikkamerkki 3"/>
          <p:cNvPicPr>
            <a:picLocks noGrp="1" noChangeAspect="1"/>
          </p:cNvPicPr>
          <p:nvPr>
            <p:ph idx="1"/>
          </p:nvPr>
        </p:nvPicPr>
        <p:blipFill>
          <a:blip r:embed="rId2"/>
          <a:stretch>
            <a:fillRect/>
          </a:stretch>
        </p:blipFill>
        <p:spPr>
          <a:xfrm>
            <a:off x="861164" y="1232088"/>
            <a:ext cx="6373061" cy="4701439"/>
          </a:xfrm>
          <a:prstGeom prst="rect">
            <a:avLst/>
          </a:prstGeom>
        </p:spPr>
      </p:pic>
      <p:sp>
        <p:nvSpPr>
          <p:cNvPr id="6" name="Tekstiruutu 5">
            <a:extLst>
              <a:ext uri="{FF2B5EF4-FFF2-40B4-BE49-F238E27FC236}">
                <a16:creationId xmlns:a16="http://schemas.microsoft.com/office/drawing/2014/main" id="{51B86D31-3295-A18D-D48A-945389D7D03D}"/>
              </a:ext>
            </a:extLst>
          </p:cNvPr>
          <p:cNvSpPr txBox="1"/>
          <p:nvPr/>
        </p:nvSpPr>
        <p:spPr>
          <a:xfrm>
            <a:off x="7510508" y="2679179"/>
            <a:ext cx="3722701" cy="1200329"/>
          </a:xfrm>
          <a:prstGeom prst="rect">
            <a:avLst/>
          </a:prstGeom>
          <a:noFill/>
        </p:spPr>
        <p:txBody>
          <a:bodyPr wrap="square" rtlCol="0">
            <a:spAutoFit/>
          </a:bodyPr>
          <a:lstStyle/>
          <a:p>
            <a:r>
              <a:rPr lang="fi-FI" dirty="0">
                <a:solidFill>
                  <a:srgbClr val="002060"/>
                </a:solidFill>
              </a:rPr>
              <a:t>Pitkä virtsaputki on 15-20cm pitkä, alle 1cm:n läpimittainen putki ja siinä on kaksi jyrkkää mutkaa. </a:t>
            </a:r>
          </a:p>
        </p:txBody>
      </p:sp>
      <p:sp>
        <p:nvSpPr>
          <p:cNvPr id="2" name="Tekstiruutu 1">
            <a:extLst>
              <a:ext uri="{FF2B5EF4-FFF2-40B4-BE49-F238E27FC236}">
                <a16:creationId xmlns:a16="http://schemas.microsoft.com/office/drawing/2014/main" id="{F3643165-F3DB-CBF1-B979-77EB40B62A50}"/>
              </a:ext>
            </a:extLst>
          </p:cNvPr>
          <p:cNvSpPr txBox="1"/>
          <p:nvPr/>
        </p:nvSpPr>
        <p:spPr>
          <a:xfrm>
            <a:off x="1802167" y="5933527"/>
            <a:ext cx="2334827" cy="369332"/>
          </a:xfrm>
          <a:prstGeom prst="rect">
            <a:avLst/>
          </a:prstGeom>
          <a:noFill/>
        </p:spPr>
        <p:txBody>
          <a:bodyPr wrap="square" rtlCol="0">
            <a:spAutoFit/>
          </a:bodyPr>
          <a:lstStyle/>
          <a:p>
            <a:r>
              <a:rPr lang="fi-FI" dirty="0" err="1"/>
              <a:t>Ku</a:t>
            </a:r>
            <a:r>
              <a:rPr lang="fi-FI" sz="1000" dirty="0" err="1"/>
              <a:t>va</a:t>
            </a:r>
            <a:r>
              <a:rPr lang="fi-FI" sz="1000" dirty="0" err="1">
                <a:solidFill>
                  <a:srgbClr val="333333"/>
                </a:solidFill>
              </a:rPr>
              <a:t>Kuva</a:t>
            </a:r>
            <a:r>
              <a:rPr lang="fi-FI" sz="1000" dirty="0">
                <a:solidFill>
                  <a:srgbClr val="333333"/>
                </a:solidFill>
              </a:rPr>
              <a:t>: </a:t>
            </a:r>
            <a:r>
              <a:rPr lang="fi-FI" sz="1000" dirty="0" err="1">
                <a:solidFill>
                  <a:srgbClr val="333333"/>
                </a:solidFill>
              </a:rPr>
              <a:t>Wellspect</a:t>
            </a:r>
            <a:endParaRPr lang="fi-FI" sz="1000" dirty="0"/>
          </a:p>
        </p:txBody>
      </p:sp>
    </p:spTree>
    <p:extLst>
      <p:ext uri="{BB962C8B-B14F-4D97-AF65-F5344CB8AC3E}">
        <p14:creationId xmlns:p14="http://schemas.microsoft.com/office/powerpoint/2010/main" val="338031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lIns="91440" tIns="45720" rIns="91440" bIns="45720" anchor="ctr"/>
          <a:lstStyle/>
          <a:p>
            <a:r>
              <a:rPr lang="fi-FI">
                <a:cs typeface="Poppins ExtraBold"/>
              </a:rPr>
              <a:t>Anatomiaa, lyhyt virtsaputki</a:t>
            </a:r>
          </a:p>
        </p:txBody>
      </p:sp>
      <p:pic>
        <p:nvPicPr>
          <p:cNvPr id="4" name="Sisällön paikkamerkki 3"/>
          <p:cNvPicPr>
            <a:picLocks noGrp="1" noChangeAspect="1"/>
          </p:cNvPicPr>
          <p:nvPr>
            <p:ph idx="1"/>
          </p:nvPr>
        </p:nvPicPr>
        <p:blipFill>
          <a:blip r:embed="rId2"/>
          <a:stretch>
            <a:fillRect/>
          </a:stretch>
        </p:blipFill>
        <p:spPr>
          <a:xfrm>
            <a:off x="862357" y="2349320"/>
            <a:ext cx="6676190" cy="3161905"/>
          </a:xfrm>
          <a:prstGeom prst="rect">
            <a:avLst/>
          </a:prstGeom>
        </p:spPr>
      </p:pic>
      <p:sp>
        <p:nvSpPr>
          <p:cNvPr id="2" name="Tekstiruutu 1">
            <a:extLst>
              <a:ext uri="{FF2B5EF4-FFF2-40B4-BE49-F238E27FC236}">
                <a16:creationId xmlns:a16="http://schemas.microsoft.com/office/drawing/2014/main" id="{8A42336D-26DC-0783-BBC4-A92E7C9D50B8}"/>
              </a:ext>
            </a:extLst>
          </p:cNvPr>
          <p:cNvSpPr txBox="1"/>
          <p:nvPr/>
        </p:nvSpPr>
        <p:spPr>
          <a:xfrm>
            <a:off x="8194088" y="2831976"/>
            <a:ext cx="3471169" cy="2031325"/>
          </a:xfrm>
          <a:prstGeom prst="rect">
            <a:avLst/>
          </a:prstGeom>
          <a:noFill/>
        </p:spPr>
        <p:txBody>
          <a:bodyPr wrap="square" rtlCol="0">
            <a:spAutoFit/>
          </a:bodyPr>
          <a:lstStyle/>
          <a:p>
            <a:r>
              <a:rPr lang="fi-FI" dirty="0">
                <a:solidFill>
                  <a:srgbClr val="002060"/>
                </a:solidFill>
              </a:rPr>
              <a:t>Lyhyt virtsaputki on </a:t>
            </a:r>
          </a:p>
          <a:p>
            <a:r>
              <a:rPr lang="fi-FI" dirty="0">
                <a:solidFill>
                  <a:srgbClr val="002060"/>
                </a:solidFill>
              </a:rPr>
              <a:t>3-5 cm pitkä ja loivasti </a:t>
            </a:r>
          </a:p>
          <a:p>
            <a:r>
              <a:rPr lang="fi-FI" dirty="0">
                <a:solidFill>
                  <a:srgbClr val="002060"/>
                </a:solidFill>
              </a:rPr>
              <a:t>Ylöspäin kaartuva alle 1cm</a:t>
            </a:r>
          </a:p>
          <a:p>
            <a:r>
              <a:rPr lang="fi-FI" dirty="0">
                <a:solidFill>
                  <a:srgbClr val="002060"/>
                </a:solidFill>
              </a:rPr>
              <a:t>läpimittainen putki. </a:t>
            </a:r>
          </a:p>
          <a:p>
            <a:endParaRPr lang="fi-FI" dirty="0">
              <a:solidFill>
                <a:srgbClr val="002060"/>
              </a:solidFill>
            </a:endParaRPr>
          </a:p>
          <a:p>
            <a:r>
              <a:rPr lang="fi-FI" dirty="0">
                <a:solidFill>
                  <a:srgbClr val="002060"/>
                </a:solidFill>
              </a:rPr>
              <a:t>Virtsateiden anatomia on </a:t>
            </a:r>
          </a:p>
          <a:p>
            <a:r>
              <a:rPr lang="fi-FI" dirty="0">
                <a:solidFill>
                  <a:srgbClr val="002060"/>
                </a:solidFill>
              </a:rPr>
              <a:t>yksilöllinen. </a:t>
            </a:r>
          </a:p>
        </p:txBody>
      </p:sp>
      <p:sp>
        <p:nvSpPr>
          <p:cNvPr id="5" name="Tekstiruutu 4">
            <a:extLst>
              <a:ext uri="{FF2B5EF4-FFF2-40B4-BE49-F238E27FC236}">
                <a16:creationId xmlns:a16="http://schemas.microsoft.com/office/drawing/2014/main" id="{42047F80-481D-778B-4D11-979ED00E3478}"/>
              </a:ext>
            </a:extLst>
          </p:cNvPr>
          <p:cNvSpPr txBox="1"/>
          <p:nvPr/>
        </p:nvSpPr>
        <p:spPr>
          <a:xfrm>
            <a:off x="2521258" y="5943093"/>
            <a:ext cx="2334827" cy="369332"/>
          </a:xfrm>
          <a:prstGeom prst="rect">
            <a:avLst/>
          </a:prstGeom>
          <a:noFill/>
        </p:spPr>
        <p:txBody>
          <a:bodyPr wrap="square" rtlCol="0">
            <a:spAutoFit/>
          </a:bodyPr>
          <a:lstStyle/>
          <a:p>
            <a:r>
              <a:rPr lang="fi-FI" dirty="0" err="1"/>
              <a:t>Ku</a:t>
            </a:r>
            <a:r>
              <a:rPr lang="fi-FI" sz="1000" dirty="0" err="1"/>
              <a:t>va</a:t>
            </a:r>
            <a:r>
              <a:rPr lang="fi-FI" sz="1000" dirty="0" err="1">
                <a:solidFill>
                  <a:srgbClr val="333333"/>
                </a:solidFill>
              </a:rPr>
              <a:t>Kuva</a:t>
            </a:r>
            <a:r>
              <a:rPr lang="fi-FI" sz="1000" dirty="0">
                <a:solidFill>
                  <a:srgbClr val="333333"/>
                </a:solidFill>
              </a:rPr>
              <a:t>: </a:t>
            </a:r>
            <a:r>
              <a:rPr lang="fi-FI" sz="1000" dirty="0" err="1">
                <a:solidFill>
                  <a:srgbClr val="333333"/>
                </a:solidFill>
              </a:rPr>
              <a:t>Wellspect</a:t>
            </a:r>
            <a:endParaRPr lang="fi-FI" sz="1000" dirty="0"/>
          </a:p>
        </p:txBody>
      </p:sp>
    </p:spTree>
    <p:extLst>
      <p:ext uri="{BB962C8B-B14F-4D97-AF65-F5344CB8AC3E}">
        <p14:creationId xmlns:p14="http://schemas.microsoft.com/office/powerpoint/2010/main" val="284226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CAFBEA7B-3485-5FCA-EA73-7B6E338063A1}"/>
              </a:ext>
            </a:extLst>
          </p:cNvPr>
          <p:cNvSpPr>
            <a:spLocks noGrp="1"/>
          </p:cNvSpPr>
          <p:nvPr>
            <p:ph type="body" sz="quarter" idx="10"/>
          </p:nvPr>
        </p:nvSpPr>
        <p:spPr>
          <a:xfrm>
            <a:off x="862357" y="2183307"/>
            <a:ext cx="10469672" cy="4022184"/>
          </a:xfrm>
        </p:spPr>
        <p:txBody>
          <a:bodyPr/>
          <a:lstStyle/>
          <a:p>
            <a:r>
              <a:rPr lang="fi-FI" dirty="0"/>
              <a:t>Desinfioi kädet ja kerää seuraavat katetrointitarvikkeet vasta puhdistetulle tasolle, esimerkiksi instrumenttipöydälle:</a:t>
            </a:r>
          </a:p>
          <a:p>
            <a:endParaRPr lang="fi-FI" dirty="0"/>
          </a:p>
          <a:p>
            <a:pPr marL="0" indent="0">
              <a:buNone/>
            </a:pPr>
            <a:r>
              <a:rPr lang="fi-FI" dirty="0"/>
              <a:t>    - Steriili katetrointipakkaus: pesukuppi + pesusykeröt, atulat,</a:t>
            </a:r>
          </a:p>
          <a:p>
            <a:pPr marL="0" indent="0">
              <a:buNone/>
            </a:pPr>
            <a:r>
              <a:rPr lang="fi-FI" dirty="0"/>
              <a:t>      steriili liina, steriilit suojakäsineet, kaarimalja, taitoksia</a:t>
            </a:r>
          </a:p>
          <a:p>
            <a:pPr marL="0" indent="0">
              <a:buNone/>
            </a:pPr>
            <a:endParaRPr lang="fi-FI" dirty="0"/>
          </a:p>
          <a:p>
            <a:pPr marL="0" indent="0">
              <a:buNone/>
            </a:pPr>
            <a:r>
              <a:rPr lang="fi-FI" dirty="0"/>
              <a:t>    - Lisäksi </a:t>
            </a:r>
            <a:r>
              <a:rPr lang="fi-FI" dirty="0" err="1"/>
              <a:t>peangit</a:t>
            </a:r>
            <a:r>
              <a:rPr lang="fi-FI" dirty="0"/>
              <a:t> tavaroiden siirtelyyn</a:t>
            </a:r>
          </a:p>
          <a:p>
            <a:pPr marL="0" indent="0">
              <a:buNone/>
            </a:pPr>
            <a:endParaRPr lang="fi-FI" dirty="0"/>
          </a:p>
          <a:p>
            <a:pPr marL="0" indent="0">
              <a:buNone/>
            </a:pPr>
            <a:r>
              <a:rPr lang="fi-FI" dirty="0"/>
              <a:t>   Jos pakkauksia ei ole käytettävissä, välineet voi kerätä erikseen. </a:t>
            </a:r>
          </a:p>
          <a:p>
            <a:pPr marL="0" indent="0">
              <a:buNone/>
            </a:pPr>
            <a:endParaRPr lang="fi-FI" dirty="0"/>
          </a:p>
        </p:txBody>
      </p:sp>
      <p:sp>
        <p:nvSpPr>
          <p:cNvPr id="3" name="Otsikko 2">
            <a:extLst>
              <a:ext uri="{FF2B5EF4-FFF2-40B4-BE49-F238E27FC236}">
                <a16:creationId xmlns:a16="http://schemas.microsoft.com/office/drawing/2014/main" id="{E821A121-221C-7FEC-7B28-7D51B32180B1}"/>
              </a:ext>
            </a:extLst>
          </p:cNvPr>
          <p:cNvSpPr>
            <a:spLocks noGrp="1"/>
          </p:cNvSpPr>
          <p:nvPr>
            <p:ph type="title"/>
          </p:nvPr>
        </p:nvSpPr>
        <p:spPr/>
        <p:txBody>
          <a:bodyPr/>
          <a:lstStyle/>
          <a:p>
            <a:r>
              <a:rPr lang="fi-FI" dirty="0"/>
              <a:t>Kestokatetroinnin valmistelu</a:t>
            </a:r>
          </a:p>
        </p:txBody>
      </p:sp>
    </p:spTree>
    <p:extLst>
      <p:ext uri="{BB962C8B-B14F-4D97-AF65-F5344CB8AC3E}">
        <p14:creationId xmlns:p14="http://schemas.microsoft.com/office/powerpoint/2010/main" val="132263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A5074A14-6591-3A17-2FAD-E40C0576118F}"/>
              </a:ext>
            </a:extLst>
          </p:cNvPr>
          <p:cNvSpPr>
            <a:spLocks noGrp="1"/>
          </p:cNvSpPr>
          <p:nvPr>
            <p:ph type="body" sz="quarter" idx="10"/>
          </p:nvPr>
        </p:nvSpPr>
        <p:spPr>
          <a:xfrm>
            <a:off x="782458" y="408373"/>
            <a:ext cx="10469672" cy="5592932"/>
          </a:xfrm>
        </p:spPr>
        <p:txBody>
          <a:bodyPr>
            <a:normAutofit fontScale="92500" lnSpcReduction="20000"/>
          </a:bodyPr>
          <a:lstStyle/>
          <a:p>
            <a:r>
              <a:rPr lang="fi-FI" dirty="0"/>
              <a:t>Pesunesteeksi steriili </a:t>
            </a:r>
            <a:r>
              <a:rPr lang="fi-FI" dirty="0" err="1"/>
              <a:t>Nacl</a:t>
            </a:r>
            <a:r>
              <a:rPr lang="fi-FI" dirty="0"/>
              <a:t> tai </a:t>
            </a:r>
            <a:r>
              <a:rPr lang="fi-FI" dirty="0" err="1"/>
              <a:t>Aqua</a:t>
            </a:r>
            <a:endParaRPr lang="fi-FI" dirty="0"/>
          </a:p>
          <a:p>
            <a:endParaRPr lang="fi-FI" dirty="0"/>
          </a:p>
          <a:p>
            <a:r>
              <a:rPr lang="fi-FI" dirty="0"/>
              <a:t>Puudutusgeeliä (</a:t>
            </a:r>
            <a:r>
              <a:rPr lang="fi-FI" dirty="0" err="1"/>
              <a:t>Xylocain</a:t>
            </a:r>
            <a:r>
              <a:rPr lang="fi-FI" dirty="0"/>
              <a:t> 2%) tai jos potilaalla on puuduteallergia, vaihtoehtoisesti parafiiniöljyä tai liukastusgeeliä</a:t>
            </a:r>
          </a:p>
          <a:p>
            <a:endParaRPr lang="fi-FI" dirty="0"/>
          </a:p>
          <a:p>
            <a:r>
              <a:rPr lang="fi-FI" dirty="0"/>
              <a:t>Sopiva katetri; </a:t>
            </a:r>
            <a:r>
              <a:rPr lang="fi-FI" dirty="0" err="1"/>
              <a:t>Nelaton</a:t>
            </a:r>
            <a:r>
              <a:rPr lang="fi-FI" dirty="0"/>
              <a:t> tai </a:t>
            </a:r>
            <a:r>
              <a:rPr lang="fi-FI" dirty="0" err="1"/>
              <a:t>Tiemann</a:t>
            </a:r>
            <a:r>
              <a:rPr lang="fi-FI" dirty="0"/>
              <a:t>, yleensä </a:t>
            </a:r>
            <a:r>
              <a:rPr lang="fi-FI" dirty="0" err="1"/>
              <a:t>ch</a:t>
            </a:r>
            <a:r>
              <a:rPr lang="fi-FI" dirty="0"/>
              <a:t> 12-16. Valitaan mahdollisimman ohut katetri, jotta se ei aiheuta tarpeetonta painetta virtsaputkeen. </a:t>
            </a:r>
          </a:p>
          <a:p>
            <a:endParaRPr lang="fi-FI" dirty="0"/>
          </a:p>
          <a:p>
            <a:r>
              <a:rPr lang="fi-FI" dirty="0"/>
              <a:t>Tehdaspuhdas takaiskuventtiilillä varustettu virtsankeräyspussi ja teline pussille tai reisipussi ja kiinnitysnauhat</a:t>
            </a:r>
          </a:p>
          <a:p>
            <a:endParaRPr lang="fi-FI" dirty="0"/>
          </a:p>
          <a:p>
            <a:r>
              <a:rPr lang="fi-FI" dirty="0"/>
              <a:t>Steriili neste </a:t>
            </a:r>
            <a:r>
              <a:rPr lang="fi-FI" dirty="0" err="1"/>
              <a:t>ballongin</a:t>
            </a:r>
            <a:r>
              <a:rPr lang="fi-FI" dirty="0"/>
              <a:t> täyttöä varten; Glyseriini 10% (valmis ruisku) tai </a:t>
            </a:r>
            <a:r>
              <a:rPr lang="fi-FI" dirty="0" err="1"/>
              <a:t>Nacl</a:t>
            </a:r>
            <a:r>
              <a:rPr lang="fi-FI" dirty="0"/>
              <a:t> 5,85% (steriili ruisku). </a:t>
            </a:r>
            <a:r>
              <a:rPr lang="fi-FI" dirty="0" err="1"/>
              <a:t>Huom</a:t>
            </a:r>
            <a:r>
              <a:rPr lang="fi-FI" dirty="0"/>
              <a:t>, </a:t>
            </a:r>
            <a:r>
              <a:rPr lang="fi-FI" dirty="0" err="1"/>
              <a:t>Nacl</a:t>
            </a:r>
            <a:r>
              <a:rPr lang="fi-FI" dirty="0"/>
              <a:t> 0,9% -liuosta ei saa käyttää, se voi kiteytyä ja tukkia </a:t>
            </a:r>
            <a:r>
              <a:rPr lang="fi-FI" dirty="0" err="1"/>
              <a:t>ballongin</a:t>
            </a:r>
            <a:r>
              <a:rPr lang="fi-FI" dirty="0"/>
              <a:t> täyttökanavan. </a:t>
            </a:r>
            <a:r>
              <a:rPr lang="fi-FI" dirty="0" err="1"/>
              <a:t>Aquaa</a:t>
            </a:r>
            <a:r>
              <a:rPr lang="fi-FI" dirty="0"/>
              <a:t> voi käyttää, mutta se saattaa haihtua, siksi </a:t>
            </a:r>
            <a:r>
              <a:rPr lang="fi-FI" dirty="0" err="1"/>
              <a:t>aqua</a:t>
            </a:r>
            <a:r>
              <a:rPr lang="fi-FI" dirty="0"/>
              <a:t> on vaihdettava kerran kuukaudessa. </a:t>
            </a:r>
          </a:p>
          <a:p>
            <a:endParaRPr lang="fi-FI" dirty="0"/>
          </a:p>
          <a:p>
            <a:r>
              <a:rPr lang="fi-FI" dirty="0"/>
              <a:t>Teippi katetrin kiinnitykseen</a:t>
            </a:r>
          </a:p>
          <a:p>
            <a:endParaRPr lang="fi-FI" dirty="0"/>
          </a:p>
          <a:p>
            <a:r>
              <a:rPr lang="fi-FI" dirty="0"/>
              <a:t>Vuodesuoja ja roskapussi</a:t>
            </a:r>
          </a:p>
        </p:txBody>
      </p:sp>
    </p:spTree>
    <p:extLst>
      <p:ext uri="{BB962C8B-B14F-4D97-AF65-F5344CB8AC3E}">
        <p14:creationId xmlns:p14="http://schemas.microsoft.com/office/powerpoint/2010/main" val="275089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54EA9BBF-7A17-C68C-44AA-A3612F1BA759}"/>
              </a:ext>
            </a:extLst>
          </p:cNvPr>
          <p:cNvSpPr>
            <a:spLocks noGrp="1"/>
          </p:cNvSpPr>
          <p:nvPr>
            <p:ph type="title"/>
          </p:nvPr>
        </p:nvSpPr>
        <p:spPr>
          <a:xfrm>
            <a:off x="861164" y="374058"/>
            <a:ext cx="10469672" cy="1003621"/>
          </a:xfrm>
        </p:spPr>
        <p:txBody>
          <a:bodyPr/>
          <a:lstStyle/>
          <a:p>
            <a:r>
              <a:rPr lang="fi-FI" dirty="0"/>
              <a:t>Kestokatetrit</a:t>
            </a:r>
          </a:p>
        </p:txBody>
      </p:sp>
      <p:sp>
        <p:nvSpPr>
          <p:cNvPr id="6" name="Tekstin paikkamerkki 5">
            <a:extLst>
              <a:ext uri="{FF2B5EF4-FFF2-40B4-BE49-F238E27FC236}">
                <a16:creationId xmlns:a16="http://schemas.microsoft.com/office/drawing/2014/main" id="{E5AC69AB-E6C6-F3DF-4107-9654F9678179}"/>
              </a:ext>
            </a:extLst>
          </p:cNvPr>
          <p:cNvSpPr>
            <a:spLocks noGrp="1"/>
          </p:cNvSpPr>
          <p:nvPr>
            <p:ph type="body" sz="quarter" idx="10"/>
          </p:nvPr>
        </p:nvSpPr>
        <p:spPr>
          <a:xfrm>
            <a:off x="5451551" y="2055551"/>
            <a:ext cx="7225762" cy="4428391"/>
          </a:xfrm>
        </p:spPr>
        <p:txBody>
          <a:bodyPr>
            <a:normAutofit/>
          </a:bodyPr>
          <a:lstStyle/>
          <a:p>
            <a:r>
              <a:rPr lang="fi-FI" dirty="0" err="1"/>
              <a:t>Nelaton</a:t>
            </a:r>
            <a:r>
              <a:rPr lang="fi-FI" dirty="0"/>
              <a:t>, silikoni</a:t>
            </a:r>
          </a:p>
          <a:p>
            <a:endParaRPr lang="fi-FI" dirty="0"/>
          </a:p>
          <a:p>
            <a:endParaRPr lang="fi-FI" dirty="0"/>
          </a:p>
          <a:p>
            <a:r>
              <a:rPr lang="fi-FI" dirty="0" err="1"/>
              <a:t>Tiemann</a:t>
            </a:r>
            <a:r>
              <a:rPr lang="fi-FI" dirty="0"/>
              <a:t>, silikoni. </a:t>
            </a:r>
            <a:r>
              <a:rPr lang="fi-FI" dirty="0" err="1"/>
              <a:t>Tiemann</a:t>
            </a:r>
            <a:r>
              <a:rPr lang="fi-FI" dirty="0"/>
              <a:t> vain pitkälle virtsaputkelle</a:t>
            </a:r>
          </a:p>
          <a:p>
            <a:endParaRPr lang="fi-FI" dirty="0"/>
          </a:p>
          <a:p>
            <a:r>
              <a:rPr lang="fi-FI" dirty="0" err="1"/>
              <a:t>Nelaton</a:t>
            </a:r>
            <a:r>
              <a:rPr lang="fi-FI" dirty="0"/>
              <a:t>, lateksi</a:t>
            </a:r>
          </a:p>
          <a:p>
            <a:endParaRPr lang="fi-FI" dirty="0"/>
          </a:p>
          <a:p>
            <a:endParaRPr lang="fi-FI" dirty="0"/>
          </a:p>
          <a:p>
            <a:endParaRPr lang="fi-FI" dirty="0"/>
          </a:p>
        </p:txBody>
      </p:sp>
      <p:pic>
        <p:nvPicPr>
          <p:cNvPr id="4" name="Kuva 3" descr="Kuva, joka sisältää kohteen työkalu, sisä-, istuminen, hammasharja&#10;&#10;Kuvaus luotu automaattisesti">
            <a:extLst>
              <a:ext uri="{FF2B5EF4-FFF2-40B4-BE49-F238E27FC236}">
                <a16:creationId xmlns:a16="http://schemas.microsoft.com/office/drawing/2014/main" id="{BBB5E7D9-DB9F-5AFB-1024-40DB3F66362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210832" y="1897601"/>
            <a:ext cx="3828496" cy="3062797"/>
          </a:xfrm>
          <a:prstGeom prst="rect">
            <a:avLst/>
          </a:prstGeom>
        </p:spPr>
      </p:pic>
    </p:spTree>
    <p:extLst>
      <p:ext uri="{BB962C8B-B14F-4D97-AF65-F5344CB8AC3E}">
        <p14:creationId xmlns:p14="http://schemas.microsoft.com/office/powerpoint/2010/main" val="4047385791"/>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oulutusmateriaali (sisältötyyppi)" ma:contentTypeID="0x010100E993358E494F344F8D6048E76D09AF020A007628AA875F93584E8BFB272C4723E035" ma:contentTypeVersion="51" ma:contentTypeDescription="" ma:contentTypeScope="" ma:versionID="13000959c0f6843a30fd9fccf4aad81d">
  <xsd:schema xmlns:xsd="http://www.w3.org/2001/XMLSchema" xmlns:xs="http://www.w3.org/2001/XMLSchema" xmlns:p="http://schemas.microsoft.com/office/2006/metadata/properties" xmlns:ns1="http://schemas.microsoft.com/sharepoint/v3" xmlns:ns2="0af04246-5dcb-4e38-b8a1-4adaeb368127" xmlns:ns3="d3e50268-7799-48af-83c3-9a9b063078bc" targetNamespace="http://schemas.microsoft.com/office/2006/metadata/properties" ma:root="true" ma:fieldsID="25e210337e4485dc95c5e8087b813b2b" ns1:_="" ns2:_="" ns3:_="">
    <xsd:import namespace="http://schemas.microsoft.com/sharepoint/v3"/>
    <xsd:import namespace="0af04246-5dcb-4e38-b8a1-4adaeb368127"/>
    <xsd:import namespace="d3e50268-7799-48af-83c3-9a9b063078bc"/>
    <xsd:element name="properties">
      <xsd:complexType>
        <xsd:sequence>
          <xsd:element name="documentManagement">
            <xsd:complexType>
              <xsd:all>
                <xsd:element ref="ns2:Erittäin_x0020_tärkeä_x002c__x0020__x0020_kriittinen_x0020_tai_x0020_päivystysdokumentti" minOccurs="0"/>
                <xsd:element ref="ns2:Dokumentin_x0020_sisällöstä_x0020_vastaava_x0028_t_x0029__x0020__x002f__x0020_asiantuntija_x0028_t_x0029_"/>
                <xsd:element ref="ns2:Dokumjentin_x0020_hyväksyjä"/>
                <xsd:element ref="ns2:Turvallisuustietoisku" minOccurs="0"/>
                <xsd:element ref="ns1:Language" minOccurs="0"/>
                <xsd:element ref="ns3:Julkaise_x0020_extranetissa" minOccurs="0"/>
                <xsd:element ref="ns3:Julkaise_x0020_internetissä" minOccurs="0"/>
                <xsd:element ref="ns3:Julkaise_x0020_intranetissa" minOccurs="0"/>
                <xsd:element ref="ns3:cd9fa66b05f24776892a63c6fb772e2f" minOccurs="0"/>
                <xsd:element ref="ns3:n20b6b3d9a8f4638937a9d1d1dec5738" minOccurs="0"/>
                <xsd:element ref="ns3:ab42df24dbb04f55bc336c85f92eff00" minOccurs="0"/>
                <xsd:element ref="ns3:_dlc_DocId" minOccurs="0"/>
                <xsd:element ref="ns3:_dlc_DocIdUrl" minOccurs="0"/>
                <xsd:element ref="ns3:_dlc_DocIdPersistId" minOccurs="0"/>
                <xsd:element ref="ns3:p1983d610e0d4731a3788cc4c5855e1b" minOccurs="0"/>
                <xsd:element ref="ns3:TaxCatchAll" minOccurs="0"/>
                <xsd:element ref="ns3:n8b7dceb557a4bd5a6f48e1feceef73f" minOccurs="0"/>
                <xsd:element ref="ns2:Koulutuksen_x0020_ajankohta" minOccurs="0"/>
                <xsd:element ref="ns3:TaxCatchAllLabel" minOccurs="0"/>
                <xsd:element ref="ns3:dcbcdd319c9d484f9dc5161892e5c0c3" minOccurs="0"/>
                <xsd:element ref="ns3:bad6acabb1c24909a1a688c49f883f4d" minOccurs="0"/>
                <xsd:element ref="ns3:Julkaistu_x0020_internetiin" minOccurs="0"/>
                <xsd:element ref="ns3:Julkaistu_x0020_intranetiin" minOccurs="0"/>
                <xsd:element ref="ns3:Julkisuus"/>
                <xsd:element ref="ns3:Viittaus_x0020_aiempaan_x0020_dokumentaatioon" minOccurs="0"/>
                <xsd:element ref="ns3:DokumenttienJarjestysnro" minOccurs="0"/>
                <xsd:element ref="ns3:p29133bec810493ea0a0db9a40008070" minOccurs="0"/>
                <xsd:element ref="ns3:dcbfe2a265e14726b4e3bf442009874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2" nillable="true" ma:displayName="Language" ma:default="Finnish (Finland)" ma:format="Dropdown" ma:internalName="Language">
      <xsd:simpleType>
        <xsd:union memberTypes="dms:Text">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af04246-5dcb-4e38-b8a1-4adaeb368127" elementFormDefault="qualified">
    <xsd:import namespace="http://schemas.microsoft.com/office/2006/documentManagement/types"/>
    <xsd:import namespace="http://schemas.microsoft.com/office/infopath/2007/PartnerControls"/>
    <xsd:element name="Erittäin_x0020_tärkeä_x002c__x0020__x0020_kriittinen_x0020_tai_x0020_päivystysdokumentti" ma:index="6" nillable="true" ma:displayName="Erittäin tärkeä,  kriittinen tai päivystyksellinen dokumentti" ma:default="0" ma:description="Valitse 'Kyllä' jos tämä dokumentti on potilaan hoidossa tai muussa toiminnassa erityisen tärkeä dokumentti." ma:internalName="Eritt_x00e4_in_x0020_t_x00e4_rke_x00e4__x002C__x0020__x0020_kriittinen_x0020_tai_x0020_p_x00e4_ivystysdokumentti">
      <xsd:simpleType>
        <xsd:restriction base="dms:Boolean"/>
      </xsd:simpleType>
    </xsd:element>
    <xsd:element name="Dokumentin_x0020_sisällöstä_x0020_vastaava_x0028_t_x0029__x0020__x002f__x0020_asiantuntija_x0028_t_x0029_" ma:index="9" ma:displayName="Dokumentin sisällöstä vastaava(t) / asiantuntija(t) + intraan tallentaja" ma:description="" ma:list="UserInfo" ma:SharePointGroup="0" ma:internalName="Dokumentin_x0020_sis_x00e4_ll_x00f6_st_x00e4__x0020_vastaava_x0028_t_x0029__x0020__x002F__x0020_asiantuntija_x0028_t_x0029_"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Dokumjentin_x0020_hyväksyjä" ma:index="10" ma:displayName="Dokumentin hyväksyjä(t)" ma:description="" ma:list="UserInfo" ma:SharePointGroup="0" ma:internalName="Dokumjentin_x0020_hyv_x00e4_ksyj_x00e4_"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urvallisuustietoisku" ma:index="11" nillable="true" ma:displayName="Turvallisuustietoisku" ma:default="0" ma:description="Valitse tämä, jos haluat dokumentin myös turvallisuustietoiskuksi" ma:internalName="Turvallisuustietoisku">
      <xsd:simpleType>
        <xsd:restriction base="dms:Boolean"/>
      </xsd:simpleType>
    </xsd:element>
    <xsd:element name="Koulutuksen_x0020_ajankohta" ma:index="30" nillable="true" ma:displayName="Koulutuksen ajankohta" ma:description="" ma:format="DateTime" ma:internalName="Koulutuksen_x0020_ajankohta">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3e50268-7799-48af-83c3-9a9b063078bc" elementFormDefault="qualified">
    <xsd:import namespace="http://schemas.microsoft.com/office/2006/documentManagement/types"/>
    <xsd:import namespace="http://schemas.microsoft.com/office/infopath/2007/PartnerControls"/>
    <xsd:element name="Julkaise_x0020_extranetissa" ma:index="13" nillable="true" ma:displayName="Julkaise extranetissa" ma:default="0" ma:internalName="Julkaise_x0020_extranetissa" ma:readOnly="false">
      <xsd:simpleType>
        <xsd:restriction base="dms:Boolean"/>
      </xsd:simpleType>
    </xsd:element>
    <xsd:element name="Julkaise_x0020_internetissä" ma:index="14" nillable="true" ma:displayName="Julkaise internetissä" ma:default="0" ma:internalName="Julkaise_x0020_internetiss_x00e4_">
      <xsd:simpleType>
        <xsd:restriction base="dms:Boolean"/>
      </xsd:simpleType>
    </xsd:element>
    <xsd:element name="Julkaise_x0020_intranetissa" ma:index="15" nillable="true" ma:displayName="Julkaise intranetissa" ma:default="1" ma:internalName="Julkaise_x0020_intranetissa">
      <xsd:simpleType>
        <xsd:restriction base="dms:Boolean"/>
      </xsd:simpleType>
    </xsd:element>
    <xsd:element name="cd9fa66b05f24776892a63c6fb772e2f" ma:index="17" ma:taxonomy="true" ma:internalName="cd9fa66b05f24776892a63c6fb772e2f" ma:taxonomyFieldName="Kohde_x002d__x0020__x002F__x0020_ty_x00f6_ntekij_x00e4_ryhm_x00e4_" ma:displayName="Kohde- / työntekijäryhmä" ma:readOnly="false" ma:fieldId="{cd9fa66b-05f2-4776-892a-63c6fb772e2f}" ma:sspId="fe7d6957-b623-48c5-941b-77be73948d87" ma:termSetId="92437ae2-e411-4fd9-8f78-058c0c7750e6" ma:anchorId="00000000-0000-0000-0000-000000000000" ma:open="false" ma:isKeyword="false">
      <xsd:complexType>
        <xsd:sequence>
          <xsd:element ref="pc:Terms" minOccurs="0" maxOccurs="1"/>
        </xsd:sequence>
      </xsd:complexType>
    </xsd:element>
    <xsd:element name="n20b6b3d9a8f4638937a9d1d1dec5738" ma:index="20" ma:taxonomy="true" ma:internalName="n20b6b3d9a8f4638937a9d1d1dec5738" ma:taxonomyFieldName="Toiminnanohjausk_x00e4_sikirja" ma:displayName="Toimintakäsikirja" ma:default="" ma:fieldId="{720b6b3d-9a8f-4638-937a-9d1d1dec5738}" ma:sspId="fe7d6957-b623-48c5-941b-77be73948d87" ma:termSetId="b2a76c15-59d3-4770-9e61-030b81c17d0b" ma:anchorId="7a0b9d1c-55f5-4e60-a6b2-f4f552b9e672" ma:open="false" ma:isKeyword="false">
      <xsd:complexType>
        <xsd:sequence>
          <xsd:element ref="pc:Terms" minOccurs="0" maxOccurs="1"/>
        </xsd:sequence>
      </xsd:complexType>
    </xsd:element>
    <xsd:element name="ab42df24dbb04f55bc336c85f92eff00" ma:index="22" ma:taxonomy="true" ma:internalName="ab42df24dbb04f55bc336c85f92eff00" ma:taxonomyFieldName="Erikoisala" ma:displayName="Erikoisala" ma:readOnly="false" ma:fieldId="{ab42df24-dbb0-4f55-bc33-6c85f92eff00}" ma:sspId="fe7d6957-b623-48c5-941b-77be73948d87" ma:termSetId="bc9b3e2b-2b09-4002-8bda-2c461ace4661" ma:anchorId="00000000-0000-0000-0000-000000000000" ma:open="false" ma:isKeyword="false">
      <xsd:complexType>
        <xsd:sequence>
          <xsd:element ref="pc:Terms" minOccurs="0" maxOccurs="1"/>
        </xsd:sequence>
      </xsd:complexType>
    </xsd:element>
    <xsd:element name="_dlc_DocId" ma:index="23" nillable="true" ma:displayName="Document ID Value" ma:description="The value of the document ID assigned to this item." ma:internalName="_dlc_DocId" ma:readOnly="true">
      <xsd:simpleType>
        <xsd:restriction base="dms:Text"/>
      </xsd:simpleType>
    </xsd:element>
    <xsd:element name="_dlc_DocIdUrl" ma:index="2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element name="p1983d610e0d4731a3788cc4c5855e1b" ma:index="26" ma:taxonomy="true" ma:internalName="p1983d610e0d4731a3788cc4c5855e1b" ma:taxonomyFieldName="Organisaatiotieto" ma:displayName="Organisaatiotieto" ma:readOnly="false" ma:fieldId="{91983d61-0e0d-4731-a378-8cc4c5855e1b}"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TaxCatchAll" ma:index="27" nillable="true" ma:displayName="Taxonomy Catch All Column" ma:description="" ma:hidden="true" ma:list="{b4597801-4ab2-4691-bc3c-e7fda2469729}" ma:internalName="TaxCatchAll" ma:showField="CatchAllData"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n8b7dceb557a4bd5a6f48e1feceef73f" ma:index="28" ma:taxonomy="true" ma:internalName="n8b7dceb557a4bd5a6f48e1feceef73f" ma:taxonomyFieldName="Koulutusmateriaali_x0020__x0028_sis_x00e4_lt_x00f6_tyypin_x0020_metatieto_x0029_" ma:displayName="Koulutusmateriaali" ma:readOnly="false" ma:fieldId="{78b7dceb-557a-4bd5-a6f4-8e1feceef73f}" ma:sspId="fe7d6957-b623-48c5-941b-77be73948d87" ma:termSetId="a5dadb34-a611-4200-aa10-4f3086e82ca3" ma:anchorId="00000000-0000-0000-0000-000000000000" ma:open="false" ma:isKeyword="false">
      <xsd:complexType>
        <xsd:sequence>
          <xsd:element ref="pc:Terms" minOccurs="0" maxOccurs="1"/>
        </xsd:sequence>
      </xsd:complexType>
    </xsd:element>
    <xsd:element name="TaxCatchAllLabel" ma:index="31" nillable="true" ma:displayName="Taxonomy Catch All Column1" ma:description="" ma:hidden="true" ma:list="{b4597801-4ab2-4691-bc3c-e7fda2469729}" ma:internalName="TaxCatchAllLabel" ma:readOnly="true" ma:showField="CatchAllDataLabel" ma:web="5fe32029-8c37-43c7-8ba9-4f0e58b0fdb5">
      <xsd:complexType>
        <xsd:complexContent>
          <xsd:extension base="dms:MultiChoiceLookup">
            <xsd:sequence>
              <xsd:element name="Value" type="dms:Lookup" maxOccurs="unbounded" minOccurs="0" nillable="true"/>
            </xsd:sequence>
          </xsd:extension>
        </xsd:complexContent>
      </xsd:complexType>
    </xsd:element>
    <xsd:element name="dcbcdd319c9d484f9dc5161892e5c0c3" ma:index="33" nillable="true" ma:taxonomy="true" ma:internalName="dcbcdd319c9d484f9dc5161892e5c0c3" ma:taxonomyFieldName="Organisaatiotiedon_x0020_tarkennus_x0020_toiminnan_x0020_mukaan" ma:displayName="Toiminnan tarkennus" ma:fieldId="{dcbcdd31-9c9d-484f-9dc5-161892e5c0c3}" ma:sspId="fe7d6957-b623-48c5-941b-77be73948d87" ma:termSetId="9fd1f0cc-f021-46ef-91c7-e56805365b41" ma:anchorId="00000000-0000-0000-0000-000000000000" ma:open="false" ma:isKeyword="false">
      <xsd:complexType>
        <xsd:sequence>
          <xsd:element ref="pc:Terms" minOccurs="0" maxOccurs="1"/>
        </xsd:sequence>
      </xsd:complexType>
    </xsd:element>
    <xsd:element name="bad6acabb1c24909a1a688c49f883f4d" ma:index="34" ma:taxonomy="true" ma:internalName="bad6acabb1c24909a1a688c49f883f4d" ma:taxonomyFieldName="Kohdeorganisaatio" ma:displayName="Kohdeorganisaatio" ma:readOnly="false" ma:default="" ma:fieldId="{bad6acab-b1c2-4909-a1a6-88c49f883f4d}" ma:taxonomyMulti="true" ma:sspId="fe7d6957-b623-48c5-941b-77be73948d87" ma:termSetId="56c04874-3ea2-4660-8051-f812e2f350d1" ma:anchorId="00000000-0000-0000-0000-000000000000" ma:open="false" ma:isKeyword="false">
      <xsd:complexType>
        <xsd:sequence>
          <xsd:element ref="pc:Terms" minOccurs="0" maxOccurs="1"/>
        </xsd:sequence>
      </xsd:complexType>
    </xsd:element>
    <xsd:element name="Julkaistu_x0020_internetiin" ma:index="36" nillable="true" ma:displayName="Julkaistu internetiin" ma:default="0" ma:internalName="Julkaistu_x0020_internetiin">
      <xsd:simpleType>
        <xsd:restriction base="dms:Boolean"/>
      </xsd:simpleType>
    </xsd:element>
    <xsd:element name="Julkaistu_x0020_intranetiin" ma:index="37" nillable="true" ma:displayName="Julkaistu intranetiin" ma:default="0" ma:internalName="Julkaistu_x0020_intranetiin">
      <xsd:simpleType>
        <xsd:restriction base="dms:Boolean"/>
      </xsd:simpleType>
    </xsd:element>
    <xsd:element name="Julkisuus" ma:index="38" ma:displayName="Julkisuus" ma:default="Ei julkinen" ma:description="" ma:format="Dropdown" ma:internalName="Julkisuus" ma:readOnly="false">
      <xsd:simpleType>
        <xsd:restriction base="dms:Choice">
          <xsd:enumeration value="Julkinen"/>
          <xsd:enumeration value="Ei julkinen"/>
          <xsd:enumeration value="Salassa pidettävä"/>
        </xsd:restriction>
      </xsd:simpleType>
    </xsd:element>
    <xsd:element name="Viittaus_x0020_aiempaan_x0020_dokumentaatioon" ma:index="39" nillable="true" ma:displayName="Viittaus aiempaan dokumentaatioon" ma:description="Toisessa sisältötyypissä olevat aiemmat versiot tai nimi/tyyppi muuttunut. Voi käyttää myös jos alkuperäinen dokumentti ulkoisesta lähteestä." ma:format="Hyperlink" ma:internalName="Viittaus_x0020_aiempaan_x0020_dokumentaatioon"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DokumenttienJarjestysnro" ma:index="40" nillable="true" ma:displayName="DokumenttienJarjestysnro" ma:decimals="0" ma:description="Tällä metatiedolla voidaan lajitella dokumentit haluttuun järjestykseen" ma:internalName="DokumenttienJarjestysnro" ma:percentage="FALSE">
      <xsd:simpleType>
        <xsd:restriction base="dms:Number"/>
      </xsd:simpleType>
    </xsd:element>
    <xsd:element name="p29133bec810493ea0a0db9a40008070" ma:index="41" nillable="true" ma:taxonomy="true" ma:internalName="p29133bec810493ea0a0db9a40008070" ma:taxonomyFieldName="MEO" ma:displayName="MEO" ma:default="" ma:fieldId="{929133be-c810-493e-a0a0-db9a40008070}" ma:sspId="fe7d6957-b623-48c5-941b-77be73948d87" ma:termSetId="b2a76c15-59d3-4770-9e61-030b81c17d0b" ma:anchorId="968258ff-d532-407d-bbdf-30365d4d88fd" ma:open="false" ma:isKeyword="false">
      <xsd:complexType>
        <xsd:sequence>
          <xsd:element ref="pc:Terms" minOccurs="0" maxOccurs="1"/>
        </xsd:sequence>
      </xsd:complexType>
    </xsd:element>
    <xsd:element name="dcbfe2a265e14726b4e3bf442009874f" ma:index="43" nillable="true" ma:taxonomy="true" ma:internalName="dcbfe2a265e14726b4e3bf442009874f" ma:taxonomyFieldName="Kriisiviestint_x00e4_" ma:displayName="Kriisiviestintä" ma:default="" ma:fieldId="{dcbfe2a2-65e1-4726-b4e3-bf442009874f}" ma:sspId="fe7d6957-b623-48c5-941b-77be73948d87" ma:termSetId="5564fb1b-af91-4a4e-871a-61ffaa225bc5"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2"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fe7d6957-b623-48c5-941b-77be73948d87" ContentTypeId="0x010100E993358E494F344F8D6048E76D09AF020A" PreviousValue="false"/>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Language xmlns="http://schemas.microsoft.com/sharepoint/v3">Finnish (Finland)</Language>
    <dcbcdd319c9d484f9dc5161892e5c0c3 xmlns="d3e50268-7799-48af-83c3-9a9b063078bc">
      <Terms xmlns="http://schemas.microsoft.com/office/infopath/2007/PartnerControls">
        <TermInfo xmlns="http://schemas.microsoft.com/office/infopath/2007/PartnerControls">
          <TermName xmlns="http://schemas.microsoft.com/office/infopath/2007/PartnerControls">Infektioiden torjunta</TermName>
          <TermId xmlns="http://schemas.microsoft.com/office/infopath/2007/PartnerControls">d1bdb641-a1c1-4abf-b66a-298a776eaddb</TermId>
        </TermInfo>
      </Terms>
    </dcbcdd319c9d484f9dc5161892e5c0c3>
    <Dokumentin_x0020_sisällöstä_x0020_vastaava_x0028_t_x0029__x0020__x002f__x0020_asiantuntija_x0028_t_x0029_ xmlns="0af04246-5dcb-4e38-b8a1-4adaeb368127">
      <UserInfo>
        <DisplayName>i:0#.w|oysnet\haapalri</DisplayName>
        <AccountId>7127</AccountId>
        <AccountType/>
      </UserInfo>
      <UserInfo>
        <DisplayName>i:0#.w|oysnet\illikale</DisplayName>
        <AccountId>4662</AccountId>
        <AccountType/>
      </UserInfo>
      <UserInfo>
        <DisplayName>i:0#.w|oysnet\holappjj</DisplayName>
        <AccountId>1652</AccountId>
        <AccountType/>
      </UserInfo>
    </Dokumentin_x0020_sisällöstä_x0020_vastaava_x0028_t_x0029__x0020__x002f__x0020_asiantuntija_x0028_t_x0029_>
    <n8b7dceb557a4bd5a6f48e1feceef73f xmlns="d3e50268-7799-48af-83c3-9a9b063078bc">
      <Terms xmlns="http://schemas.microsoft.com/office/infopath/2007/PartnerControls">
        <TermInfo xmlns="http://schemas.microsoft.com/office/infopath/2007/PartnerControls">
          <TermName xmlns="http://schemas.microsoft.com/office/infopath/2007/PartnerControls">Koulutuksen aineisto</TermName>
          <TermId xmlns="http://schemas.microsoft.com/office/infopath/2007/PartnerControls">2a72a094-566d-460a-879e-2a18b80594d3</TermId>
        </TermInfo>
      </Terms>
    </n8b7dceb557a4bd5a6f48e1feceef73f>
    <Koulutuksen_x0020_ajankohta xmlns="0af04246-5dcb-4e38-b8a1-4adaeb368127">2024-05-06T21:00:00+00:00</Koulutuksen_x0020_ajankohta>
    <p29133bec810493ea0a0db9a40008070 xmlns="d3e50268-7799-48af-83c3-9a9b063078bc">
      <Terms xmlns="http://schemas.microsoft.com/office/infopath/2007/PartnerControls"/>
    </p29133bec810493ea0a0db9a40008070>
    <Julkaise_x0020_intranetissa xmlns="d3e50268-7799-48af-83c3-9a9b063078bc">true</Julkaise_x0020_intranetissa>
    <cd9fa66b05f24776892a63c6fb772e2f xmlns="d3e50268-7799-48af-83c3-9a9b063078bc">
      <Terms xmlns="http://schemas.microsoft.com/office/infopath/2007/PartnerControls">
        <TermInfo xmlns="http://schemas.microsoft.com/office/infopath/2007/PartnerControls">
          <TermName xmlns="http://schemas.microsoft.com/office/infopath/2007/PartnerControls">Potilaan hoitoon osallistuva henkilöstö</TermName>
          <TermId xmlns="http://schemas.microsoft.com/office/infopath/2007/PartnerControls">21074a2b-1b44-417e-9c72-4d731d4c7a78</TermId>
        </TermInfo>
      </Terms>
    </cd9fa66b05f24776892a63c6fb772e2f>
    <bad6acabb1c24909a1a688c49f883f4d xmlns="d3e50268-7799-48af-83c3-9a9b063078bc">
      <Terms xmlns="http://schemas.microsoft.com/office/infopath/2007/PartnerControls">
        <TermInfo xmlns="http://schemas.microsoft.com/office/infopath/2007/PartnerControls">
          <TermName xmlns="http://schemas.microsoft.com/office/infopath/2007/PartnerControls">Pohde</TermName>
          <TermId xmlns="http://schemas.microsoft.com/office/infopath/2007/PartnerControls">3bd1eb7d-6289-427a-a46c-d4e835e69ad1</TermId>
        </TermInfo>
      </Terms>
    </bad6acabb1c24909a1a688c49f883f4d>
    <n20b6b3d9a8f4638937a9d1d1dec5738 xmlns="d3e50268-7799-48af-83c3-9a9b063078bc">
      <Terms xmlns="http://schemas.microsoft.com/office/infopath/2007/PartnerControls">
        <TermInfo xmlns="http://schemas.microsoft.com/office/infopath/2007/PartnerControls">
          <TermName xmlns="http://schemas.microsoft.com/office/infopath/2007/PartnerControls">Ei ole toimintakäsikirjaa</TermName>
          <TermId xmlns="http://schemas.microsoft.com/office/infopath/2007/PartnerControls">ed0127a7-f4bb-4299-8de4-a0fcecf35ff1</TermId>
        </TermInfo>
      </Terms>
    </n20b6b3d9a8f4638937a9d1d1dec5738>
    <ab42df24dbb04f55bc336c85f92eff00 xmlns="d3e50268-7799-48af-83c3-9a9b063078bc">
      <Terms xmlns="http://schemas.microsoft.com/office/infopath/2007/PartnerControls">
        <TermInfo xmlns="http://schemas.microsoft.com/office/infopath/2007/PartnerControls">
          <TermName xmlns="http://schemas.microsoft.com/office/infopath/2007/PartnerControls">Ei erikoisalaa (PPSHP)</TermName>
          <TermId xmlns="http://schemas.microsoft.com/office/infopath/2007/PartnerControls">63c697a3-d3f0-4701-a1c0-7b3ab3656aba</TermId>
        </TermInfo>
      </Terms>
    </ab42df24dbb04f55bc336c85f92eff00>
    <Julkaise_x0020_extranetissa xmlns="d3e50268-7799-48af-83c3-9a9b063078bc">false</Julkaise_x0020_extranetissa>
    <Dokumjentin_x0020_hyväksyjä xmlns="0af04246-5dcb-4e38-b8a1-4adaeb368127">
      <UserInfo>
        <DisplayName>i:0#.w|oysnet\puhtote</DisplayName>
        <AccountId>249</AccountId>
        <AccountType/>
      </UserInfo>
    </Dokumjentin_x0020_hyväksyjä>
    <p1983d610e0d4731a3788cc4c5855e1b xmlns="d3e50268-7799-48af-83c3-9a9b063078bc">
      <Terms xmlns="http://schemas.microsoft.com/office/infopath/2007/PartnerControls">
        <TermInfo xmlns="http://schemas.microsoft.com/office/infopath/2007/PartnerControls">
          <TermName xmlns="http://schemas.microsoft.com/office/infopath/2007/PartnerControls">Infektioyksikkö</TermName>
          <TermId xmlns="http://schemas.microsoft.com/office/infopath/2007/PartnerControls">d873b9ee-c5a1-43a5-91cd-d45393df5f8c</TermId>
        </TermInfo>
      </Terms>
    </p1983d610e0d4731a3788cc4c5855e1b>
    <Erittäin_x0020_tärkeä_x002c__x0020__x0020_kriittinen_x0020_tai_x0020_päivystysdokumentti xmlns="0af04246-5dcb-4e38-b8a1-4adaeb368127">false</Erittäin_x0020_tärkeä_x002c__x0020__x0020_kriittinen_x0020_tai_x0020_päivystysdokumentti>
    <Turvallisuustietoisku xmlns="0af04246-5dcb-4e38-b8a1-4adaeb368127">false</Turvallisuustietoisku>
    <Viittaus_x0020_aiempaan_x0020_dokumentaatioon xmlns="d3e50268-7799-48af-83c3-9a9b063078bc">
      <Url xsi:nil="true"/>
      <Description xsi:nil="true"/>
    </Viittaus_x0020_aiempaan_x0020_dokumentaatioon>
    <Julkisuus xmlns="d3e50268-7799-48af-83c3-9a9b063078bc">Julkinen</Julkisuus>
    <DokumenttienJarjestysnro xmlns="d3e50268-7799-48af-83c3-9a9b063078bc" xsi:nil="true"/>
    <Julkaise_x0020_internetissä xmlns="d3e50268-7799-48af-83c3-9a9b063078bc">true</Julkaise_x0020_internetissä>
    <dcbfe2a265e14726b4e3bf442009874f xmlns="d3e50268-7799-48af-83c3-9a9b063078bc">
      <Terms xmlns="http://schemas.microsoft.com/office/infopath/2007/PartnerControls"/>
    </dcbfe2a265e14726b4e3bf442009874f>
    <TaxCatchAll xmlns="d3e50268-7799-48af-83c3-9a9b063078bc">
      <Value>168</Value>
      <Value>166</Value>
      <Value>165</Value>
      <Value>10</Value>
      <Value>42</Value>
      <Value>3</Value>
      <Value>2688</Value>
    </TaxCatchAll>
    <_dlc_DocId xmlns="d3e50268-7799-48af-83c3-9a9b063078bc">MUAVRSSTWASF-92438712-446</_dlc_DocId>
    <_dlc_DocIdUrl xmlns="d3e50268-7799-48af-83c3-9a9b063078bc">
      <Url>https://internet.oysnet.ppshp.fi/dokumentit/_layouts/15/DocIdRedir.aspx?ID=MUAVRSSTWASF-92438712-446</Url>
      <Description>MUAVRSSTWASF-92438712-446</Description>
    </_dlc_DocIdUrl>
    <Julkaistu_x0020_intranetiin xmlns="d3e50268-7799-48af-83c3-9a9b063078bc">false</Julkaistu_x0020_intranetiin>
    <Julkaistu_x0020_internetiin xmlns="d3e50268-7799-48af-83c3-9a9b063078bc">false</Julkaistu_x0020_internetiin>
  </documentManagement>
</p:properties>
</file>

<file path=customXml/itemProps1.xml><?xml version="1.0" encoding="utf-8"?>
<ds:datastoreItem xmlns:ds="http://schemas.openxmlformats.org/officeDocument/2006/customXml" ds:itemID="{7946A4A6-3EFF-4C26-9135-0084F352C7CC}"/>
</file>

<file path=customXml/itemProps2.xml><?xml version="1.0" encoding="utf-8"?>
<ds:datastoreItem xmlns:ds="http://schemas.openxmlformats.org/officeDocument/2006/customXml" ds:itemID="{740E71D8-2B6A-4DF0-97A3-97355325AC6F}"/>
</file>

<file path=customXml/itemProps3.xml><?xml version="1.0" encoding="utf-8"?>
<ds:datastoreItem xmlns:ds="http://schemas.openxmlformats.org/officeDocument/2006/customXml" ds:itemID="{0332AB42-6653-41BF-83AD-4E2F49F40B28}"/>
</file>

<file path=customXml/itemProps4.xml><?xml version="1.0" encoding="utf-8"?>
<ds:datastoreItem xmlns:ds="http://schemas.openxmlformats.org/officeDocument/2006/customXml" ds:itemID="{03BB942F-3E97-4031-9DD3-1DEF50BF380B}"/>
</file>

<file path=customXml/itemProps5.xml><?xml version="1.0" encoding="utf-8"?>
<ds:datastoreItem xmlns:ds="http://schemas.openxmlformats.org/officeDocument/2006/customXml" ds:itemID="{438DBD6D-7812-4D10-AC45-89EC74673BB9}"/>
</file>

<file path=docProps/app.xml><?xml version="1.0" encoding="utf-8"?>
<Properties xmlns="http://schemas.openxmlformats.org/officeDocument/2006/extended-properties" xmlns:vt="http://schemas.openxmlformats.org/officeDocument/2006/docPropsVTypes">
  <TotalTime>1</TotalTime>
  <Words>2007</Words>
  <Application>Microsoft Office PowerPoint</Application>
  <PresentationFormat>Laajakuva</PresentationFormat>
  <Paragraphs>354</Paragraphs>
  <Slides>35</Slides>
  <Notes>0</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35</vt:i4>
      </vt:variant>
    </vt:vector>
  </HeadingPairs>
  <TitlesOfParts>
    <vt:vector size="40" baseType="lpstr">
      <vt:lpstr>Arial</vt:lpstr>
      <vt:lpstr>Calibri</vt:lpstr>
      <vt:lpstr>Calibri Light</vt:lpstr>
      <vt:lpstr>Montserrat SemiBold</vt:lpstr>
      <vt:lpstr>Office-teema</vt:lpstr>
      <vt:lpstr>Virtsateiden  katetrointi</vt:lpstr>
      <vt:lpstr>Aiheet</vt:lpstr>
      <vt:lpstr>Katetroinnin syyt</vt:lpstr>
      <vt:lpstr>Potilaan valmistelu</vt:lpstr>
      <vt:lpstr>Anatomiaa, pitkä virtsaputki</vt:lpstr>
      <vt:lpstr>Anatomiaa, lyhyt virtsaputki</vt:lpstr>
      <vt:lpstr>Kestokatetroinnin valmistelu</vt:lpstr>
      <vt:lpstr>PowerPoint-esitys</vt:lpstr>
      <vt:lpstr>Kestokatetrit</vt:lpstr>
      <vt:lpstr>PowerPoint-esitys</vt:lpstr>
      <vt:lpstr>Kestokatetrin asettaminen,  pitkä virtsaputki ja lyhyt virtsaputki</vt:lpstr>
      <vt:lpstr>PowerPoint-esitys</vt:lpstr>
      <vt:lpstr>PowerPoint-esitys</vt:lpstr>
      <vt:lpstr>PowerPoint-esitys</vt:lpstr>
      <vt:lpstr>PowerPoint-esitys</vt:lpstr>
      <vt:lpstr>PowerPoint-esitys</vt:lpstr>
      <vt:lpstr>PowerPoint-esitys</vt:lpstr>
      <vt:lpstr>PowerPoint-esitys</vt:lpstr>
      <vt:lpstr>PowerPoint-esitys</vt:lpstr>
      <vt:lpstr>Dokumentointi</vt:lpstr>
      <vt:lpstr>Kestokatetripotilaan hoidosta</vt:lpstr>
      <vt:lpstr>Kestokatetripotilaan hoidosta</vt:lpstr>
      <vt:lpstr>Kestokatetripotilaan hoidosta</vt:lpstr>
      <vt:lpstr>Kestokatetrin poistaminen</vt:lpstr>
      <vt:lpstr>Potilaan ohjaus kotiutuessa</vt:lpstr>
      <vt:lpstr>Virtsanäytteen ottaminen kestokatetrista</vt:lpstr>
      <vt:lpstr>Kertakatetrointi / Toistokatetrointi</vt:lpstr>
      <vt:lpstr>Kertakatetroinnin valmistelu</vt:lpstr>
      <vt:lpstr>PowerPoint-esitys</vt:lpstr>
      <vt:lpstr>Kertakatetroinnin suorittaminen</vt:lpstr>
      <vt:lpstr>PowerPoint-esitys</vt:lpstr>
      <vt:lpstr>Toistokatetrointi potilaan toimesta</vt:lpstr>
      <vt:lpstr>Yhteenveto katetriperäisten infektioiden ennaltaehkäisystä</vt:lpstr>
      <vt:lpstr>KIITOS!</vt:lpstr>
      <vt:lpstr>Lähteet</vt:lpstr>
    </vt:vector>
  </TitlesOfParts>
  <Company>PPSHP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Virtsateiden katetrointi 7.5.2024</dc:title>
  <dc:creator>Holappa Jatta</dc:creator>
  <cp:keywords/>
  <cp:lastModifiedBy>Holappa Jatta</cp:lastModifiedBy>
  <cp:revision>1</cp:revision>
  <dcterms:created xsi:type="dcterms:W3CDTF">2024-05-14T07:26:51Z</dcterms:created>
  <dcterms:modified xsi:type="dcterms:W3CDTF">2024-05-14T07:28:06Z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0x010100E993358E494F344F8D6048E76D09AF020A007628AA875F93584E8BFB272C4723E035</vt:lpwstr>
  </property>
  <property fmtid="{D5CDD505-2E9C-101B-9397-08002B2CF9AE}" pid="3" name="_dlc_DocIdItemGuid">
    <vt:lpwstr>3e03ef75-1fdf-4fe3-a780-591642a759c1</vt:lpwstr>
  </property>
  <property fmtid="{D5CDD505-2E9C-101B-9397-08002B2CF9AE}" pid="4" name="TaxKeyword">
    <vt:lpwstr/>
  </property>
  <property fmtid="{D5CDD505-2E9C-101B-9397-08002B2CF9AE}" pid="5" name="Kohde- / työntekijäryhmä">
    <vt:lpwstr>42;#Potilaan hoitoon osallistuva henkilöstö|21074a2b-1b44-417e-9c72-4d731d4c7a78</vt:lpwstr>
  </property>
  <property fmtid="{D5CDD505-2E9C-101B-9397-08002B2CF9AE}" pid="6" name="MEO">
    <vt:lpwstr/>
  </property>
  <property fmtid="{D5CDD505-2E9C-101B-9397-08002B2CF9AE}" pid="7" name="Koulutusmateriaali (sisältötyypin metatieto)">
    <vt:lpwstr>165;#Koulutuksen aineisto|2a72a094-566d-460a-879e-2a18b80594d3</vt:lpwstr>
  </property>
  <property fmtid="{D5CDD505-2E9C-101B-9397-08002B2CF9AE}" pid="8" name="Kohdeorganisaatio">
    <vt:lpwstr>2688;#Pohde|3bd1eb7d-6289-427a-a46c-d4e835e69ad1</vt:lpwstr>
  </property>
  <property fmtid="{D5CDD505-2E9C-101B-9397-08002B2CF9AE}" pid="9" name="Organisaatiotiedon tarkennus toiminnan mukaan">
    <vt:lpwstr>168;#Infektioiden torjunta|d1bdb641-a1c1-4abf-b66a-298a776eaddb</vt:lpwstr>
  </property>
  <property fmtid="{D5CDD505-2E9C-101B-9397-08002B2CF9AE}" pid="10" name="Erikoisala">
    <vt:lpwstr>10;#Ei erikoisalaa (PPSHP)|63c697a3-d3f0-4701-a1c0-7b3ab3656aba</vt:lpwstr>
  </property>
  <property fmtid="{D5CDD505-2E9C-101B-9397-08002B2CF9AE}" pid="11" name="Kriisiviestintä">
    <vt:lpwstr/>
  </property>
  <property fmtid="{D5CDD505-2E9C-101B-9397-08002B2CF9AE}" pid="12" name="Toiminnanohjauskäsikirja">
    <vt:lpwstr>3;#Ei ole toimintakäsikirjaa|ed0127a7-f4bb-4299-8de4-a0fcecf35ff1</vt:lpwstr>
  </property>
  <property fmtid="{D5CDD505-2E9C-101B-9397-08002B2CF9AE}" pid="13" name="Organisaatiotieto">
    <vt:lpwstr>166;#Infektioyksikkö|d873b9ee-c5a1-43a5-91cd-d45393df5f8c</vt:lpwstr>
  </property>
  <property fmtid="{D5CDD505-2E9C-101B-9397-08002B2CF9AE}" pid="14" name="Order">
    <vt:r8>269200</vt:r8>
  </property>
  <property fmtid="{D5CDD505-2E9C-101B-9397-08002B2CF9AE}" pid="16" name="SharedWithUsers">
    <vt:lpwstr/>
  </property>
  <property fmtid="{D5CDD505-2E9C-101B-9397-08002B2CF9AE}" pid="17" name="TaxKeywordTaxHTField">
    <vt:lpwstr/>
  </property>
</Properties>
</file>